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0" r:id="rId1"/>
  </p:sldMasterIdLst>
  <p:notesMasterIdLst>
    <p:notesMasterId r:id="rId80"/>
  </p:notesMasterIdLst>
  <p:sldIdLst>
    <p:sldId id="256" r:id="rId2"/>
    <p:sldId id="349" r:id="rId3"/>
    <p:sldId id="257" r:id="rId4"/>
    <p:sldId id="263" r:id="rId5"/>
    <p:sldId id="264" r:id="rId6"/>
    <p:sldId id="259" r:id="rId7"/>
    <p:sldId id="260" r:id="rId8"/>
    <p:sldId id="261" r:id="rId9"/>
    <p:sldId id="262" r:id="rId10"/>
    <p:sldId id="265" r:id="rId11"/>
    <p:sldId id="268" r:id="rId12"/>
    <p:sldId id="297" r:id="rId13"/>
    <p:sldId id="320" r:id="rId14"/>
    <p:sldId id="321" r:id="rId15"/>
    <p:sldId id="358" r:id="rId16"/>
    <p:sldId id="359" r:id="rId17"/>
    <p:sldId id="360" r:id="rId18"/>
    <p:sldId id="361" r:id="rId19"/>
    <p:sldId id="362" r:id="rId20"/>
    <p:sldId id="363" r:id="rId21"/>
    <p:sldId id="364" r:id="rId22"/>
    <p:sldId id="365" r:id="rId23"/>
    <p:sldId id="366" r:id="rId24"/>
    <p:sldId id="367" r:id="rId25"/>
    <p:sldId id="368" r:id="rId26"/>
    <p:sldId id="373" r:id="rId27"/>
    <p:sldId id="370" r:id="rId28"/>
    <p:sldId id="371" r:id="rId29"/>
    <p:sldId id="372" r:id="rId30"/>
    <p:sldId id="369" r:id="rId31"/>
    <p:sldId id="374" r:id="rId32"/>
    <p:sldId id="375" r:id="rId33"/>
    <p:sldId id="376" r:id="rId34"/>
    <p:sldId id="377" r:id="rId35"/>
    <p:sldId id="378" r:id="rId36"/>
    <p:sldId id="379" r:id="rId37"/>
    <p:sldId id="380" r:id="rId38"/>
    <p:sldId id="381" r:id="rId39"/>
    <p:sldId id="382" r:id="rId40"/>
    <p:sldId id="383" r:id="rId41"/>
    <p:sldId id="384" r:id="rId42"/>
    <p:sldId id="385" r:id="rId43"/>
    <p:sldId id="386" r:id="rId44"/>
    <p:sldId id="387" r:id="rId45"/>
    <p:sldId id="388" r:id="rId46"/>
    <p:sldId id="389" r:id="rId47"/>
    <p:sldId id="390" r:id="rId48"/>
    <p:sldId id="391" r:id="rId49"/>
    <p:sldId id="392" r:id="rId50"/>
    <p:sldId id="393" r:id="rId51"/>
    <p:sldId id="394" r:id="rId52"/>
    <p:sldId id="395" r:id="rId53"/>
    <p:sldId id="396" r:id="rId54"/>
    <p:sldId id="397" r:id="rId55"/>
    <p:sldId id="398" r:id="rId56"/>
    <p:sldId id="399" r:id="rId57"/>
    <p:sldId id="400" r:id="rId58"/>
    <p:sldId id="401" r:id="rId59"/>
    <p:sldId id="402" r:id="rId60"/>
    <p:sldId id="403" r:id="rId61"/>
    <p:sldId id="404" r:id="rId62"/>
    <p:sldId id="405" r:id="rId63"/>
    <p:sldId id="406" r:id="rId64"/>
    <p:sldId id="407" r:id="rId65"/>
    <p:sldId id="408" r:id="rId66"/>
    <p:sldId id="409" r:id="rId67"/>
    <p:sldId id="410" r:id="rId68"/>
    <p:sldId id="411" r:id="rId69"/>
    <p:sldId id="412" r:id="rId70"/>
    <p:sldId id="413" r:id="rId71"/>
    <p:sldId id="328" r:id="rId72"/>
    <p:sldId id="329" r:id="rId73"/>
    <p:sldId id="334" r:id="rId74"/>
    <p:sldId id="331" r:id="rId75"/>
    <p:sldId id="335" r:id="rId76"/>
    <p:sldId id="333" r:id="rId77"/>
    <p:sldId id="357" r:id="rId78"/>
    <p:sldId id="351" r:id="rId79"/>
  </p:sldIdLst>
  <p:sldSz cx="7559675" cy="5327650"/>
  <p:notesSz cx="6858000" cy="9144000"/>
  <p:embeddedFontLst>
    <p:embeddedFont>
      <p:font typeface="Calibri" panose="020F0502020204030204" pitchFamily="34" charset="0"/>
      <p:regular r:id="rId81"/>
      <p:bold r:id="rId82"/>
      <p:italic r:id="rId83"/>
      <p:boldItalic r:id="rId84"/>
    </p:embeddedFont>
    <p:embeddedFont>
      <p:font typeface="Calibri Light" panose="020F0302020204030204" pitchFamily="34" charset="0"/>
      <p:regular r:id="rId85"/>
      <p:italic r:id="rId86"/>
    </p:embeddedFont>
    <p:embeddedFont>
      <p:font typeface="Marvel" pitchFamily="2" charset="0"/>
      <p:regular r:id="rId87"/>
    </p:embeddedFont>
    <p:embeddedFont>
      <p:font typeface="Ubuntu" panose="020B0504030602030204" pitchFamily="34" charset="0"/>
      <p:regular r:id="rId88"/>
      <p:bold r:id="rId89"/>
      <p:italic r:id="rId90"/>
      <p:boldItalic r:id="rId91"/>
    </p:embeddedFont>
    <p:embeddedFont>
      <p:font typeface="Ubuntu Light" panose="020B0304030602030204" pitchFamily="34" charset="0"/>
      <p:regular r:id="rId92"/>
      <p:italic r:id="rId9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atalie Stroud" initials="NS" lastIdx="1" clrIdx="0">
    <p:extLst>
      <p:ext uri="{19B8F6BF-5375-455C-9EA6-DF929625EA0E}">
        <p15:presenceInfo xmlns:p15="http://schemas.microsoft.com/office/powerpoint/2012/main" userId="147f15589c67c07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8445"/>
    <a:srgbClr val="FFC2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756"/>
    <p:restoredTop sz="96327"/>
  </p:normalViewPr>
  <p:slideViewPr>
    <p:cSldViewPr snapToGrid="0" snapToObjects="1">
      <p:cViewPr varScale="1">
        <p:scale>
          <a:sx n="159" d="100"/>
          <a:sy n="159" d="100"/>
        </p:scale>
        <p:origin x="8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font" Target="fonts/font4.fntdata"/><Relationship Id="rId89" Type="http://schemas.openxmlformats.org/officeDocument/2006/relationships/font" Target="fonts/font9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font" Target="fonts/font10.fntdata"/><Relationship Id="rId95" Type="http://schemas.openxmlformats.org/officeDocument/2006/relationships/presProps" Target="presProps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notesMaster" Target="notesMasters/notesMaster1.xml"/><Relationship Id="rId85" Type="http://schemas.openxmlformats.org/officeDocument/2006/relationships/font" Target="fonts/font5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font" Target="fonts/font3.fntdata"/><Relationship Id="rId88" Type="http://schemas.openxmlformats.org/officeDocument/2006/relationships/font" Target="fonts/font8.fntdata"/><Relationship Id="rId91" Type="http://schemas.openxmlformats.org/officeDocument/2006/relationships/font" Target="fonts/font11.fntdata"/><Relationship Id="rId9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font" Target="fonts/font1.fntdata"/><Relationship Id="rId86" Type="http://schemas.openxmlformats.org/officeDocument/2006/relationships/font" Target="fonts/font6.fntdata"/><Relationship Id="rId94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font" Target="fonts/font12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font" Target="fonts/font7.fntdata"/><Relationship Id="rId61" Type="http://schemas.openxmlformats.org/officeDocument/2006/relationships/slide" Target="slides/slide60.xml"/><Relationship Id="rId82" Type="http://schemas.openxmlformats.org/officeDocument/2006/relationships/font" Target="fonts/font2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font" Target="fonts/font13.fntdata"/><Relationship Id="rId98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9T12:42:23.53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18 36 511,'0'0'0,"-3"-7"0,-1-1 0,0 0 512,1 2 96,3 6 32,-4-7 0,4 7-512,0 0-128,0 0 0,0 0 0</inkml:trace>
</inkml:ink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4EB6E1-6DC5-DF49-9A9A-F4C85D0F08E3}" type="datetimeFigureOut">
              <a:rPr lang="en-NL" smtClean="0"/>
              <a:t>05/01/2021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39838" y="1143000"/>
            <a:ext cx="43783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0114D0-54EC-2541-891C-414F49E4331F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5644748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1pPr>
    <a:lvl2pPr marL="309296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2pPr>
    <a:lvl3pPr marL="618592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3pPr>
    <a:lvl4pPr marL="927887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4pPr>
    <a:lvl5pPr marL="1237183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5pPr>
    <a:lvl6pPr marL="1546479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6pPr>
    <a:lvl7pPr marL="1855775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7pPr>
    <a:lvl8pPr marL="2165071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8pPr>
    <a:lvl9pPr marL="2474366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sz="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5ACA63-7DE8-8047-80BD-34736BBB0209}" type="slidenum">
              <a:rPr lang="en-NL" smtClean="0"/>
              <a:t>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5736383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0114D0-54EC-2541-891C-414F49E4331F}" type="slidenum">
              <a:rPr lang="en-NL" smtClean="0"/>
              <a:t>77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360601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6976" y="871910"/>
            <a:ext cx="6425724" cy="1854811"/>
          </a:xfrm>
        </p:spPr>
        <p:txBody>
          <a:bodyPr anchor="b"/>
          <a:lstStyle>
            <a:lvl1pPr algn="ctr">
              <a:defRPr sz="466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44960" y="2798250"/>
            <a:ext cx="5669756" cy="1286282"/>
          </a:xfrm>
        </p:spPr>
        <p:txBody>
          <a:bodyPr/>
          <a:lstStyle>
            <a:lvl1pPr marL="0" indent="0" algn="ctr">
              <a:buNone/>
              <a:defRPr sz="1865"/>
            </a:lvl1pPr>
            <a:lvl2pPr marL="355199" indent="0" algn="ctr">
              <a:buNone/>
              <a:defRPr sz="1554"/>
            </a:lvl2pPr>
            <a:lvl3pPr marL="710397" indent="0" algn="ctr">
              <a:buNone/>
              <a:defRPr sz="1398"/>
            </a:lvl3pPr>
            <a:lvl4pPr marL="1065596" indent="0" algn="ctr">
              <a:buNone/>
              <a:defRPr sz="1243"/>
            </a:lvl4pPr>
            <a:lvl5pPr marL="1420795" indent="0" algn="ctr">
              <a:buNone/>
              <a:defRPr sz="1243"/>
            </a:lvl5pPr>
            <a:lvl6pPr marL="1775993" indent="0" algn="ctr">
              <a:buNone/>
              <a:defRPr sz="1243"/>
            </a:lvl6pPr>
            <a:lvl7pPr marL="2131192" indent="0" algn="ctr">
              <a:buNone/>
              <a:defRPr sz="1243"/>
            </a:lvl7pPr>
            <a:lvl8pPr marL="2486391" indent="0" algn="ctr">
              <a:buNone/>
              <a:defRPr sz="1243"/>
            </a:lvl8pPr>
            <a:lvl9pPr marL="2841589" indent="0" algn="ctr">
              <a:buNone/>
              <a:defRPr sz="1243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05/01/2021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6826950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05/01/2021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212888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409893" y="283648"/>
            <a:ext cx="1630055" cy="4514937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9728" y="283648"/>
            <a:ext cx="4795669" cy="4514937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05/01/2021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2888686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05/01/2021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553216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791" y="1328214"/>
            <a:ext cx="6520220" cy="2216154"/>
          </a:xfrm>
        </p:spPr>
        <p:txBody>
          <a:bodyPr anchor="b"/>
          <a:lstStyle>
            <a:lvl1pPr>
              <a:defRPr sz="466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5791" y="3565334"/>
            <a:ext cx="6520220" cy="1165423"/>
          </a:xfrm>
        </p:spPr>
        <p:txBody>
          <a:bodyPr/>
          <a:lstStyle>
            <a:lvl1pPr marL="0" indent="0">
              <a:buNone/>
              <a:defRPr sz="1865">
                <a:solidFill>
                  <a:schemeClr val="tx1"/>
                </a:solidFill>
              </a:defRPr>
            </a:lvl1pPr>
            <a:lvl2pPr marL="355199" indent="0">
              <a:buNone/>
              <a:defRPr sz="1554">
                <a:solidFill>
                  <a:schemeClr val="tx1">
                    <a:tint val="75000"/>
                  </a:schemeClr>
                </a:solidFill>
              </a:defRPr>
            </a:lvl2pPr>
            <a:lvl3pPr marL="710397" indent="0">
              <a:buNone/>
              <a:defRPr sz="1398">
                <a:solidFill>
                  <a:schemeClr val="tx1">
                    <a:tint val="75000"/>
                  </a:schemeClr>
                </a:solidFill>
              </a:defRPr>
            </a:lvl3pPr>
            <a:lvl4pPr marL="1065596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4pPr>
            <a:lvl5pPr marL="1420795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5pPr>
            <a:lvl6pPr marL="1775993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6pPr>
            <a:lvl7pPr marL="2131192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7pPr>
            <a:lvl8pPr marL="2486391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8pPr>
            <a:lvl9pPr marL="2841589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05/01/2021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9345281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9728" y="1418240"/>
            <a:ext cx="3212862" cy="338034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27085" y="1418240"/>
            <a:ext cx="3212862" cy="338034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05/01/2021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69065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283649"/>
            <a:ext cx="6520220" cy="1029766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0713" y="1306014"/>
            <a:ext cx="3198096" cy="640058"/>
          </a:xfrm>
        </p:spPr>
        <p:txBody>
          <a:bodyPr anchor="b"/>
          <a:lstStyle>
            <a:lvl1pPr marL="0" indent="0">
              <a:buNone/>
              <a:defRPr sz="1865" b="1"/>
            </a:lvl1pPr>
            <a:lvl2pPr marL="355199" indent="0">
              <a:buNone/>
              <a:defRPr sz="1554" b="1"/>
            </a:lvl2pPr>
            <a:lvl3pPr marL="710397" indent="0">
              <a:buNone/>
              <a:defRPr sz="1398" b="1"/>
            </a:lvl3pPr>
            <a:lvl4pPr marL="1065596" indent="0">
              <a:buNone/>
              <a:defRPr sz="1243" b="1"/>
            </a:lvl4pPr>
            <a:lvl5pPr marL="1420795" indent="0">
              <a:buNone/>
              <a:defRPr sz="1243" b="1"/>
            </a:lvl5pPr>
            <a:lvl6pPr marL="1775993" indent="0">
              <a:buNone/>
              <a:defRPr sz="1243" b="1"/>
            </a:lvl6pPr>
            <a:lvl7pPr marL="2131192" indent="0">
              <a:buNone/>
              <a:defRPr sz="1243" b="1"/>
            </a:lvl7pPr>
            <a:lvl8pPr marL="2486391" indent="0">
              <a:buNone/>
              <a:defRPr sz="1243" b="1"/>
            </a:lvl8pPr>
            <a:lvl9pPr marL="2841589" indent="0">
              <a:buNone/>
              <a:defRPr sz="1243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0713" y="1946072"/>
            <a:ext cx="3198096" cy="286237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27086" y="1306014"/>
            <a:ext cx="3213847" cy="640058"/>
          </a:xfrm>
        </p:spPr>
        <p:txBody>
          <a:bodyPr anchor="b"/>
          <a:lstStyle>
            <a:lvl1pPr marL="0" indent="0">
              <a:buNone/>
              <a:defRPr sz="1865" b="1"/>
            </a:lvl1pPr>
            <a:lvl2pPr marL="355199" indent="0">
              <a:buNone/>
              <a:defRPr sz="1554" b="1"/>
            </a:lvl2pPr>
            <a:lvl3pPr marL="710397" indent="0">
              <a:buNone/>
              <a:defRPr sz="1398" b="1"/>
            </a:lvl3pPr>
            <a:lvl4pPr marL="1065596" indent="0">
              <a:buNone/>
              <a:defRPr sz="1243" b="1"/>
            </a:lvl4pPr>
            <a:lvl5pPr marL="1420795" indent="0">
              <a:buNone/>
              <a:defRPr sz="1243" b="1"/>
            </a:lvl5pPr>
            <a:lvl6pPr marL="1775993" indent="0">
              <a:buNone/>
              <a:defRPr sz="1243" b="1"/>
            </a:lvl6pPr>
            <a:lvl7pPr marL="2131192" indent="0">
              <a:buNone/>
              <a:defRPr sz="1243" b="1"/>
            </a:lvl7pPr>
            <a:lvl8pPr marL="2486391" indent="0">
              <a:buNone/>
              <a:defRPr sz="1243" b="1"/>
            </a:lvl8pPr>
            <a:lvl9pPr marL="2841589" indent="0">
              <a:buNone/>
              <a:defRPr sz="1243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27086" y="1946072"/>
            <a:ext cx="3213847" cy="286237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05/01/2021</a:t>
            </a:fld>
            <a:endParaRPr lang="en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678600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05/01/2021</a:t>
            </a:fld>
            <a:endParaRPr lang="en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522395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05/01/2021</a:t>
            </a:fld>
            <a:endParaRPr lang="en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4757519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355177"/>
            <a:ext cx="2438192" cy="1243118"/>
          </a:xfrm>
        </p:spPr>
        <p:txBody>
          <a:bodyPr anchor="b"/>
          <a:lstStyle>
            <a:lvl1pPr>
              <a:defRPr sz="2486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3847" y="767084"/>
            <a:ext cx="3827085" cy="3786085"/>
          </a:xfrm>
        </p:spPr>
        <p:txBody>
          <a:bodyPr/>
          <a:lstStyle>
            <a:lvl1pPr>
              <a:defRPr sz="2486"/>
            </a:lvl1pPr>
            <a:lvl2pPr>
              <a:defRPr sz="2175"/>
            </a:lvl2pPr>
            <a:lvl3pPr>
              <a:defRPr sz="1865"/>
            </a:lvl3pPr>
            <a:lvl4pPr>
              <a:defRPr sz="1554"/>
            </a:lvl4pPr>
            <a:lvl5pPr>
              <a:defRPr sz="1554"/>
            </a:lvl5pPr>
            <a:lvl6pPr>
              <a:defRPr sz="1554"/>
            </a:lvl6pPr>
            <a:lvl7pPr>
              <a:defRPr sz="1554"/>
            </a:lvl7pPr>
            <a:lvl8pPr>
              <a:defRPr sz="1554"/>
            </a:lvl8pPr>
            <a:lvl9pPr>
              <a:defRPr sz="1554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1598295"/>
            <a:ext cx="2438192" cy="2961039"/>
          </a:xfrm>
        </p:spPr>
        <p:txBody>
          <a:bodyPr/>
          <a:lstStyle>
            <a:lvl1pPr marL="0" indent="0">
              <a:buNone/>
              <a:defRPr sz="1243"/>
            </a:lvl1pPr>
            <a:lvl2pPr marL="355199" indent="0">
              <a:buNone/>
              <a:defRPr sz="1088"/>
            </a:lvl2pPr>
            <a:lvl3pPr marL="710397" indent="0">
              <a:buNone/>
              <a:defRPr sz="932"/>
            </a:lvl3pPr>
            <a:lvl4pPr marL="1065596" indent="0">
              <a:buNone/>
              <a:defRPr sz="777"/>
            </a:lvl4pPr>
            <a:lvl5pPr marL="1420795" indent="0">
              <a:buNone/>
              <a:defRPr sz="777"/>
            </a:lvl5pPr>
            <a:lvl6pPr marL="1775993" indent="0">
              <a:buNone/>
              <a:defRPr sz="777"/>
            </a:lvl6pPr>
            <a:lvl7pPr marL="2131192" indent="0">
              <a:buNone/>
              <a:defRPr sz="777"/>
            </a:lvl7pPr>
            <a:lvl8pPr marL="2486391" indent="0">
              <a:buNone/>
              <a:defRPr sz="777"/>
            </a:lvl8pPr>
            <a:lvl9pPr marL="2841589" indent="0">
              <a:buNone/>
              <a:defRPr sz="77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05/01/2021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73520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355177"/>
            <a:ext cx="2438192" cy="1243118"/>
          </a:xfrm>
        </p:spPr>
        <p:txBody>
          <a:bodyPr anchor="b"/>
          <a:lstStyle>
            <a:lvl1pPr>
              <a:defRPr sz="2486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213847" y="767084"/>
            <a:ext cx="3827085" cy="3786085"/>
          </a:xfrm>
        </p:spPr>
        <p:txBody>
          <a:bodyPr anchor="t"/>
          <a:lstStyle>
            <a:lvl1pPr marL="0" indent="0">
              <a:buNone/>
              <a:defRPr sz="2486"/>
            </a:lvl1pPr>
            <a:lvl2pPr marL="355199" indent="0">
              <a:buNone/>
              <a:defRPr sz="2175"/>
            </a:lvl2pPr>
            <a:lvl3pPr marL="710397" indent="0">
              <a:buNone/>
              <a:defRPr sz="1865"/>
            </a:lvl3pPr>
            <a:lvl4pPr marL="1065596" indent="0">
              <a:buNone/>
              <a:defRPr sz="1554"/>
            </a:lvl4pPr>
            <a:lvl5pPr marL="1420795" indent="0">
              <a:buNone/>
              <a:defRPr sz="1554"/>
            </a:lvl5pPr>
            <a:lvl6pPr marL="1775993" indent="0">
              <a:buNone/>
              <a:defRPr sz="1554"/>
            </a:lvl6pPr>
            <a:lvl7pPr marL="2131192" indent="0">
              <a:buNone/>
              <a:defRPr sz="1554"/>
            </a:lvl7pPr>
            <a:lvl8pPr marL="2486391" indent="0">
              <a:buNone/>
              <a:defRPr sz="1554"/>
            </a:lvl8pPr>
            <a:lvl9pPr marL="2841589" indent="0">
              <a:buNone/>
              <a:defRPr sz="1554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1598295"/>
            <a:ext cx="2438192" cy="2961039"/>
          </a:xfrm>
        </p:spPr>
        <p:txBody>
          <a:bodyPr/>
          <a:lstStyle>
            <a:lvl1pPr marL="0" indent="0">
              <a:buNone/>
              <a:defRPr sz="1243"/>
            </a:lvl1pPr>
            <a:lvl2pPr marL="355199" indent="0">
              <a:buNone/>
              <a:defRPr sz="1088"/>
            </a:lvl2pPr>
            <a:lvl3pPr marL="710397" indent="0">
              <a:buNone/>
              <a:defRPr sz="932"/>
            </a:lvl3pPr>
            <a:lvl4pPr marL="1065596" indent="0">
              <a:buNone/>
              <a:defRPr sz="777"/>
            </a:lvl4pPr>
            <a:lvl5pPr marL="1420795" indent="0">
              <a:buNone/>
              <a:defRPr sz="777"/>
            </a:lvl5pPr>
            <a:lvl6pPr marL="1775993" indent="0">
              <a:buNone/>
              <a:defRPr sz="777"/>
            </a:lvl6pPr>
            <a:lvl7pPr marL="2131192" indent="0">
              <a:buNone/>
              <a:defRPr sz="777"/>
            </a:lvl7pPr>
            <a:lvl8pPr marL="2486391" indent="0">
              <a:buNone/>
              <a:defRPr sz="777"/>
            </a:lvl8pPr>
            <a:lvl9pPr marL="2841589" indent="0">
              <a:buNone/>
              <a:defRPr sz="77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05/01/2021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126714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9728" y="283649"/>
            <a:ext cx="6520220" cy="10297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9728" y="1418240"/>
            <a:ext cx="6520220" cy="3380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9728" y="4937943"/>
            <a:ext cx="1700927" cy="2836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3D112B-1218-6940-8ADF-F626DEEE2DDF}" type="datetimeFigureOut">
              <a:rPr lang="en-NL" smtClean="0"/>
              <a:t>05/01/2021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4143" y="4937943"/>
            <a:ext cx="2551390" cy="2836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39020" y="4937943"/>
            <a:ext cx="1700927" cy="2836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3698464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10397" rtl="0" eaLnBrk="1" latinLnBrk="0" hangingPunct="1">
        <a:lnSpc>
          <a:spcPct val="90000"/>
        </a:lnSpc>
        <a:spcBef>
          <a:spcPct val="0"/>
        </a:spcBef>
        <a:buNone/>
        <a:defRPr sz="341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7599" indent="-177599" algn="l" defTabSz="710397" rtl="0" eaLnBrk="1" latinLnBrk="0" hangingPunct="1">
        <a:lnSpc>
          <a:spcPct val="90000"/>
        </a:lnSpc>
        <a:spcBef>
          <a:spcPts val="777"/>
        </a:spcBef>
        <a:buFont typeface="Arial" panose="020B0604020202020204" pitchFamily="34" charset="0"/>
        <a:buChar char="•"/>
        <a:defRPr sz="2175" kern="1200">
          <a:solidFill>
            <a:schemeClr val="tx1"/>
          </a:solidFill>
          <a:latin typeface="+mn-lt"/>
          <a:ea typeface="+mn-ea"/>
          <a:cs typeface="+mn-cs"/>
        </a:defRPr>
      </a:lvl1pPr>
      <a:lvl2pPr marL="532798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865" kern="1200">
          <a:solidFill>
            <a:schemeClr val="tx1"/>
          </a:solidFill>
          <a:latin typeface="+mn-lt"/>
          <a:ea typeface="+mn-ea"/>
          <a:cs typeface="+mn-cs"/>
        </a:defRPr>
      </a:lvl2pPr>
      <a:lvl3pPr marL="887997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554" kern="1200">
          <a:solidFill>
            <a:schemeClr val="tx1"/>
          </a:solidFill>
          <a:latin typeface="+mn-lt"/>
          <a:ea typeface="+mn-ea"/>
          <a:cs typeface="+mn-cs"/>
        </a:defRPr>
      </a:lvl3pPr>
      <a:lvl4pPr marL="1243195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4pPr>
      <a:lvl5pPr marL="1598394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5pPr>
      <a:lvl6pPr marL="1953593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6pPr>
      <a:lvl7pPr marL="2308791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7pPr>
      <a:lvl8pPr marL="2663990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8pPr>
      <a:lvl9pPr marL="3019189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1pPr>
      <a:lvl2pPr marL="355199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2pPr>
      <a:lvl3pPr marL="710397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3pPr>
      <a:lvl4pPr marL="1065596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4pPr>
      <a:lvl5pPr marL="1420795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5pPr>
      <a:lvl6pPr marL="1775993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6pPr>
      <a:lvl7pPr marL="2131192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7pPr>
      <a:lvl8pPr marL="2486391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8pPr>
      <a:lvl9pPr marL="2841589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scrum.org/EBM" TargetMode="Externa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14CA3264-3A5D-F84C-98BA-A821D07C0D94}"/>
              </a:ext>
            </a:extLst>
          </p:cNvPr>
          <p:cNvSpPr/>
          <p:nvPr/>
        </p:nvSpPr>
        <p:spPr>
          <a:xfrm>
            <a:off x="-1923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DE8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0531B3-7716-9F42-8E65-7514D1EF0D8A}"/>
              </a:ext>
            </a:extLst>
          </p:cNvPr>
          <p:cNvSpPr/>
          <p:nvPr/>
        </p:nvSpPr>
        <p:spPr>
          <a:xfrm>
            <a:off x="497305" y="451018"/>
            <a:ext cx="6561221" cy="4425613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NL" sz="9600">
              <a:latin typeface="Marvel" pitchFamily="2" charset="0"/>
            </a:endParaRPr>
          </a:p>
        </p:txBody>
      </p:sp>
      <p:pic>
        <p:nvPicPr>
          <p:cNvPr id="7" name="Picture 6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104B81D9-129E-4E40-BFD9-83091AF63E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318" y="2963532"/>
            <a:ext cx="2690434" cy="2421864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AFB605EE-3705-E248-AF8C-1D5AD28D43A3}"/>
              </a:ext>
            </a:extLst>
          </p:cNvPr>
          <p:cNvGrpSpPr/>
          <p:nvPr/>
        </p:nvGrpSpPr>
        <p:grpSpPr>
          <a:xfrm>
            <a:off x="730092" y="543620"/>
            <a:ext cx="3531807" cy="1631217"/>
            <a:chOff x="2149311" y="3497513"/>
            <a:chExt cx="3321303" cy="1192815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3D2670D-FE19-504E-A940-4427F3D24A55}"/>
                </a:ext>
              </a:extLst>
            </p:cNvPr>
            <p:cNvSpPr/>
            <p:nvPr/>
          </p:nvSpPr>
          <p:spPr>
            <a:xfrm>
              <a:off x="2149311" y="3619894"/>
              <a:ext cx="3321303" cy="8597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A62C39A-22C9-7F44-A975-1A5B25AC65E1}"/>
                </a:ext>
              </a:extLst>
            </p:cNvPr>
            <p:cNvSpPr txBox="1"/>
            <p:nvPr/>
          </p:nvSpPr>
          <p:spPr>
            <a:xfrm>
              <a:off x="2165560" y="3497513"/>
              <a:ext cx="3305054" cy="11928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sz="10000" dirty="0">
                  <a:solidFill>
                    <a:schemeClr val="bg1"/>
                  </a:solidFill>
                  <a:latin typeface="Marvel" pitchFamily="2" charset="0"/>
                </a:rPr>
                <a:t>MEDICION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8996B505-2D15-DC46-B4D8-03A572A05F33}"/>
              </a:ext>
            </a:extLst>
          </p:cNvPr>
          <p:cNvGrpSpPr/>
          <p:nvPr/>
        </p:nvGrpSpPr>
        <p:grpSpPr>
          <a:xfrm>
            <a:off x="730090" y="1809759"/>
            <a:ext cx="6012615" cy="1631216"/>
            <a:chOff x="2149311" y="3564510"/>
            <a:chExt cx="2549329" cy="1770905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70C874D-E8D2-3346-A10E-4A14DC716305}"/>
                </a:ext>
              </a:extLst>
            </p:cNvPr>
            <p:cNvSpPr/>
            <p:nvPr/>
          </p:nvSpPr>
          <p:spPr>
            <a:xfrm>
              <a:off x="2149311" y="3732989"/>
              <a:ext cx="2454754" cy="1276377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48F9ECE-CD24-3E4A-BCBB-96D257CED6D0}"/>
                </a:ext>
              </a:extLst>
            </p:cNvPr>
            <p:cNvSpPr txBox="1"/>
            <p:nvPr/>
          </p:nvSpPr>
          <p:spPr>
            <a:xfrm>
              <a:off x="2167906" y="3564510"/>
              <a:ext cx="2530734" cy="17709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sz="10000" dirty="0">
                  <a:solidFill>
                    <a:schemeClr val="bg1"/>
                  </a:solidFill>
                  <a:latin typeface="Marvel" pitchFamily="2" charset="0"/>
                </a:rPr>
                <a:t>DEL RESULTADO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843919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8920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3DC599D-AD1B-104D-B158-5C2A6823AC1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DA5F8CB-036D-9743-A7BD-A80CEEF2B324}"/>
              </a:ext>
            </a:extLst>
          </p:cNvPr>
          <p:cNvGrpSpPr/>
          <p:nvPr/>
        </p:nvGrpSpPr>
        <p:grpSpPr>
          <a:xfrm>
            <a:off x="883471" y="1432609"/>
            <a:ext cx="5792732" cy="2462432"/>
            <a:chOff x="883470" y="1304786"/>
            <a:chExt cx="5792732" cy="24624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0" y="130478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Ingresos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por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empleado</a:t>
              </a:r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4" name="Diamond 3">
              <a:extLst>
                <a:ext uri="{FF2B5EF4-FFF2-40B4-BE49-F238E27FC236}">
                  <a16:creationId xmlns:a16="http://schemas.microsoft.com/office/drawing/2014/main" id="{051C3047-504F-3547-A8E4-0B2C79E273A7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EE16C122-E5C6-D745-83B9-33097BF32F37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47027106-CBCD-0240-814A-4AC6C2EF40DD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3F81664E-9E50-BD45-B70A-94EEFDB86D5D}"/>
              </a:ext>
            </a:extLst>
          </p:cNvPr>
          <p:cNvSpPr txBox="1"/>
          <p:nvPr/>
        </p:nvSpPr>
        <p:spPr>
          <a:xfrm>
            <a:off x="2750647" y="4156523"/>
            <a:ext cx="20583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  <a:latin typeface="Ubuntu" panose="020B0504030602030204" pitchFamily="34" charset="0"/>
              </a:rPr>
              <a:t>Revenue per Employee</a:t>
            </a:r>
            <a:endParaRPr lang="en-NL" sz="1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19006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7126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E1EFB4C-1311-B440-95C3-BA632B2F7241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11DE3CD-0A56-EA49-BAD4-E1141CFE920B}"/>
              </a:ext>
            </a:extLst>
          </p:cNvPr>
          <p:cNvGrpSpPr/>
          <p:nvPr/>
        </p:nvGrpSpPr>
        <p:grpSpPr>
          <a:xfrm>
            <a:off x="883470" y="1482496"/>
            <a:ext cx="5792732" cy="2186196"/>
            <a:chOff x="782731" y="1470475"/>
            <a:chExt cx="5792732" cy="218619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82731" y="1470475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Relación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de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costo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del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producto</a:t>
              </a:r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34B95C0-F5BF-2E4F-A033-A6B9973B7448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975C12E-419E-0C46-8C87-95AB33D8608B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AF73833-4FBD-7648-82A7-CC4201E96683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DC57A0D5-578F-2D46-9F89-FA32EBA19A21}"/>
              </a:ext>
            </a:extLst>
          </p:cNvPr>
          <p:cNvSpPr txBox="1"/>
          <p:nvPr/>
        </p:nvSpPr>
        <p:spPr>
          <a:xfrm>
            <a:off x="2925019" y="3859521"/>
            <a:ext cx="17096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  <a:latin typeface="Ubuntu" panose="020B0504030602030204" pitchFamily="34" charset="0"/>
              </a:rPr>
              <a:t>Product Cost Ratio</a:t>
            </a:r>
            <a:endParaRPr lang="en-NL" sz="1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46576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303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3DC599D-AD1B-104D-B158-5C2A6823AC1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DA5F8CB-036D-9743-A7BD-A80CEEF2B324}"/>
              </a:ext>
            </a:extLst>
          </p:cNvPr>
          <p:cNvGrpSpPr/>
          <p:nvPr/>
        </p:nvGrpSpPr>
        <p:grpSpPr>
          <a:xfrm>
            <a:off x="883471" y="1432609"/>
            <a:ext cx="5792732" cy="2462432"/>
            <a:chOff x="883470" y="1304786"/>
            <a:chExt cx="5792732" cy="24624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0" y="130478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La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satisfacción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del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cliente</a:t>
              </a:r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4" name="Diamond 3">
              <a:extLst>
                <a:ext uri="{FF2B5EF4-FFF2-40B4-BE49-F238E27FC236}">
                  <a16:creationId xmlns:a16="http://schemas.microsoft.com/office/drawing/2014/main" id="{051C3047-504F-3547-A8E4-0B2C79E273A7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EE16C122-E5C6-D745-83B9-33097BF32F37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47027106-CBCD-0240-814A-4AC6C2EF40DD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3F81664E-9E50-BD45-B70A-94EEFDB86D5D}"/>
              </a:ext>
            </a:extLst>
          </p:cNvPr>
          <p:cNvSpPr txBox="1"/>
          <p:nvPr/>
        </p:nvSpPr>
        <p:spPr>
          <a:xfrm>
            <a:off x="2793671" y="4156523"/>
            <a:ext cx="19723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  <a:latin typeface="Ubuntu" panose="020B0504030602030204" pitchFamily="34" charset="0"/>
              </a:rPr>
              <a:t>Customer Satisfaction</a:t>
            </a:r>
            <a:endParaRPr lang="en-NL" sz="1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62488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6320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E1EFB4C-1311-B440-95C3-BA632B2F7241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11DE3CD-0A56-EA49-BAD4-E1141CFE920B}"/>
              </a:ext>
            </a:extLst>
          </p:cNvPr>
          <p:cNvGrpSpPr/>
          <p:nvPr/>
        </p:nvGrpSpPr>
        <p:grpSpPr>
          <a:xfrm>
            <a:off x="883470" y="1482496"/>
            <a:ext cx="5792732" cy="2186196"/>
            <a:chOff x="782731" y="1470475"/>
            <a:chExt cx="5792732" cy="218619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82731" y="1470475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La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satisfacción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del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empleado</a:t>
              </a:r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34B95C0-F5BF-2E4F-A033-A6B9973B7448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975C12E-419E-0C46-8C87-95AB33D8608B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AF73833-4FBD-7648-82A7-CC4201E96683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DC57A0D5-578F-2D46-9F89-FA32EBA19A21}"/>
              </a:ext>
            </a:extLst>
          </p:cNvPr>
          <p:cNvSpPr txBox="1"/>
          <p:nvPr/>
        </p:nvSpPr>
        <p:spPr>
          <a:xfrm>
            <a:off x="2784660" y="3859521"/>
            <a:ext cx="19903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  <a:latin typeface="Ubuntu" panose="020B0504030602030204" pitchFamily="34" charset="0"/>
              </a:rPr>
              <a:t>Employee Satisfaction</a:t>
            </a:r>
            <a:endParaRPr lang="en-NL" sz="1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33343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1137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3DC599D-AD1B-104D-B158-5C2A6823AC1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DA5F8CB-036D-9743-A7BD-A80CEEF2B324}"/>
              </a:ext>
            </a:extLst>
          </p:cNvPr>
          <p:cNvGrpSpPr/>
          <p:nvPr/>
        </p:nvGrpSpPr>
        <p:grpSpPr>
          <a:xfrm>
            <a:off x="883471" y="1432609"/>
            <a:ext cx="5792732" cy="2462432"/>
            <a:chOff x="883470" y="1304786"/>
            <a:chExt cx="5792732" cy="24624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0" y="1304786"/>
              <a:ext cx="579273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Cuota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de mercado</a:t>
              </a:r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4" name="Diamond 3">
              <a:extLst>
                <a:ext uri="{FF2B5EF4-FFF2-40B4-BE49-F238E27FC236}">
                  <a16:creationId xmlns:a16="http://schemas.microsoft.com/office/drawing/2014/main" id="{051C3047-504F-3547-A8E4-0B2C79E273A7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EE16C122-E5C6-D745-83B9-33097BF32F37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47027106-CBCD-0240-814A-4AC6C2EF40DD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3F81664E-9E50-BD45-B70A-94EEFDB86D5D}"/>
              </a:ext>
            </a:extLst>
          </p:cNvPr>
          <p:cNvSpPr txBox="1"/>
          <p:nvPr/>
        </p:nvSpPr>
        <p:spPr>
          <a:xfrm>
            <a:off x="3145626" y="4156523"/>
            <a:ext cx="12684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  <a:latin typeface="Ubuntu" panose="020B0504030602030204" pitchFamily="34" charset="0"/>
              </a:rPr>
              <a:t>Market Share</a:t>
            </a:r>
            <a:endParaRPr lang="en-NL" sz="1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40233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7AEBD6-367D-D941-98BD-0EEFF9B8D9C8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ect">
            <a:avLst/>
          </a:prstGeom>
          <a:solidFill>
            <a:srgbClr val="DE8445"/>
          </a:solidFill>
          <a:ln>
            <a:solidFill>
              <a:srgbClr val="DE84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3700">
              <a:solidFill>
                <a:schemeClr val="tx1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89A4496-9FBC-704F-B2C1-D5C1E9DB31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1437" y="3324877"/>
            <a:ext cx="1377557" cy="570453"/>
          </a:xfrm>
          <a:prstGeom prst="rect">
            <a:avLst/>
          </a:prstGeom>
        </p:spPr>
      </p:pic>
      <p:pic>
        <p:nvPicPr>
          <p:cNvPr id="16" name="Picture 15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5BFC205A-19C7-9F49-929A-165FFE6218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55669" y="-324090"/>
            <a:ext cx="2268599" cy="2232403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CFD67FC-EB16-7E4E-B8D4-767E78D204CB}"/>
              </a:ext>
            </a:extLst>
          </p:cNvPr>
          <p:cNvSpPr/>
          <p:nvPr/>
        </p:nvSpPr>
        <p:spPr>
          <a:xfrm>
            <a:off x="4029052" y="1366749"/>
            <a:ext cx="330532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800" b="1" dirty="0" err="1">
                <a:solidFill>
                  <a:schemeClr val="bg1"/>
                </a:solidFill>
                <a:latin typeface="Ubuntu Light" panose="020B0304030602030204" pitchFamily="34" charset="0"/>
              </a:rPr>
              <a:t>Scrum</a:t>
            </a:r>
            <a:r>
              <a:rPr lang="es-ES" sz="800" b="1" dirty="0">
                <a:solidFill>
                  <a:schemeClr val="bg1"/>
                </a:solidFill>
                <a:latin typeface="Ubuntu Light" panose="020B0304030602030204" pitchFamily="34" charset="0"/>
              </a:rPr>
              <a:t> </a:t>
            </a:r>
            <a:r>
              <a:rPr lang="es-ES" sz="800" b="1" dirty="0" err="1">
                <a:solidFill>
                  <a:schemeClr val="bg1"/>
                </a:solidFill>
                <a:latin typeface="Ubuntu Light" panose="020B0304030602030204" pitchFamily="34" charset="0"/>
              </a:rPr>
              <a:t>Facilitators</a:t>
            </a:r>
            <a:r>
              <a:rPr lang="es-ES" sz="800" b="1" dirty="0">
                <a:solidFill>
                  <a:schemeClr val="bg1"/>
                </a:solidFill>
                <a:latin typeface="Ubuntu Light" panose="020B0304030602030204" pitchFamily="34" charset="0"/>
              </a:rPr>
              <a:t> </a:t>
            </a:r>
            <a:r>
              <a:rPr lang="es-ES" sz="800" dirty="0">
                <a:solidFill>
                  <a:schemeClr val="bg1"/>
                </a:solidFill>
                <a:latin typeface="Ubuntu Light" panose="020B0304030602030204" pitchFamily="34" charset="0"/>
              </a:rPr>
              <a:t>es una organización de formación con sede en Holanda con la misión de ayudar a los profesionales a convertirse en increíbles facilitadores de </a:t>
            </a:r>
            <a:r>
              <a:rPr lang="es-ES" sz="800" dirty="0" err="1">
                <a:solidFill>
                  <a:schemeClr val="bg1"/>
                </a:solidFill>
                <a:latin typeface="Ubuntu Light" panose="020B0304030602030204" pitchFamily="34" charset="0"/>
              </a:rPr>
              <a:t>Scrum</a:t>
            </a:r>
            <a:r>
              <a:rPr lang="es-ES" sz="800" dirty="0">
                <a:solidFill>
                  <a:schemeClr val="bg1"/>
                </a:solidFill>
                <a:latin typeface="Ubuntu Light" panose="020B0304030602030204" pitchFamily="34" charset="0"/>
              </a:rPr>
              <a:t>. Un facilitador de </a:t>
            </a:r>
            <a:r>
              <a:rPr lang="es-ES" sz="800" dirty="0" err="1">
                <a:solidFill>
                  <a:schemeClr val="bg1"/>
                </a:solidFill>
                <a:latin typeface="Ubuntu Light" panose="020B0304030602030204" pitchFamily="34" charset="0"/>
              </a:rPr>
              <a:t>Scrum</a:t>
            </a:r>
            <a:r>
              <a:rPr lang="es-ES" sz="800" dirty="0">
                <a:solidFill>
                  <a:schemeClr val="bg1"/>
                </a:solidFill>
                <a:latin typeface="Ubuntu Light" panose="020B0304030602030204" pitchFamily="34" charset="0"/>
              </a:rPr>
              <a:t> puede ser un maestro de </a:t>
            </a:r>
            <a:r>
              <a:rPr lang="es-ES" sz="800" dirty="0" err="1">
                <a:solidFill>
                  <a:schemeClr val="bg1"/>
                </a:solidFill>
                <a:latin typeface="Ubuntu Light" panose="020B0304030602030204" pitchFamily="34" charset="0"/>
              </a:rPr>
              <a:t>Scrum</a:t>
            </a:r>
            <a:r>
              <a:rPr lang="es-ES" sz="800" dirty="0">
                <a:solidFill>
                  <a:schemeClr val="bg1"/>
                </a:solidFill>
                <a:latin typeface="Ubuntu Light" panose="020B0304030602030204" pitchFamily="34" charset="0"/>
              </a:rPr>
              <a:t>, propietario de producto, desarrollador o líder. Los grandes facilitadores de </a:t>
            </a:r>
            <a:r>
              <a:rPr lang="es-ES" sz="800" dirty="0" err="1">
                <a:solidFill>
                  <a:schemeClr val="bg1"/>
                </a:solidFill>
                <a:latin typeface="Ubuntu Light" panose="020B0304030602030204" pitchFamily="34" charset="0"/>
              </a:rPr>
              <a:t>Scrum</a:t>
            </a:r>
            <a:r>
              <a:rPr lang="es-ES" sz="800" dirty="0">
                <a:solidFill>
                  <a:schemeClr val="bg1"/>
                </a:solidFill>
                <a:latin typeface="Ubuntu Light" panose="020B0304030602030204" pitchFamily="34" charset="0"/>
              </a:rPr>
              <a:t> entienden los valores y principios de </a:t>
            </a:r>
            <a:r>
              <a:rPr lang="es-ES" sz="800" dirty="0" err="1">
                <a:solidFill>
                  <a:schemeClr val="bg1"/>
                </a:solidFill>
                <a:latin typeface="Ubuntu Light" panose="020B0304030602030204" pitchFamily="34" charset="0"/>
              </a:rPr>
              <a:t>Scrum</a:t>
            </a:r>
            <a:r>
              <a:rPr lang="es-ES" sz="800" dirty="0">
                <a:solidFill>
                  <a:schemeClr val="bg1"/>
                </a:solidFill>
                <a:latin typeface="Ubuntu Light" panose="020B0304030602030204" pitchFamily="34" charset="0"/>
              </a:rPr>
              <a:t> y los usan para implementar </a:t>
            </a:r>
            <a:r>
              <a:rPr lang="es-ES" sz="800" dirty="0" err="1">
                <a:solidFill>
                  <a:schemeClr val="bg1"/>
                </a:solidFill>
                <a:latin typeface="Ubuntu Light" panose="020B0304030602030204" pitchFamily="34" charset="0"/>
              </a:rPr>
              <a:t>Scrum</a:t>
            </a:r>
            <a:r>
              <a:rPr lang="es-ES" sz="800" dirty="0">
                <a:solidFill>
                  <a:schemeClr val="bg1"/>
                </a:solidFill>
                <a:latin typeface="Ubuntu Light" panose="020B0304030602030204" pitchFamily="34" charset="0"/>
              </a:rPr>
              <a:t> con eficacia con sus equipos y organizaciones.</a:t>
            </a:r>
          </a:p>
          <a:p>
            <a:pPr algn="ctr"/>
            <a:endParaRPr lang="es-ES" sz="800" dirty="0">
              <a:solidFill>
                <a:schemeClr val="bg1"/>
              </a:solidFill>
              <a:latin typeface="Ubuntu Light" panose="020B0304030602030204" pitchFamily="34" charset="0"/>
            </a:endParaRPr>
          </a:p>
          <a:p>
            <a:pPr algn="ctr"/>
            <a:r>
              <a:rPr lang="es-ES" sz="800" b="1" dirty="0" err="1">
                <a:solidFill>
                  <a:schemeClr val="bg1"/>
                </a:solidFill>
                <a:latin typeface="Ubuntu Light" panose="020B0304030602030204" pitchFamily="34" charset="0"/>
              </a:rPr>
              <a:t>Scrum</a:t>
            </a:r>
            <a:r>
              <a:rPr lang="es-ES" sz="800" b="1" dirty="0">
                <a:solidFill>
                  <a:schemeClr val="bg1"/>
                </a:solidFill>
                <a:latin typeface="Ubuntu Light" panose="020B0304030602030204" pitchFamily="34" charset="0"/>
              </a:rPr>
              <a:t> </a:t>
            </a:r>
            <a:r>
              <a:rPr lang="es-ES" sz="800" b="1" dirty="0" err="1">
                <a:solidFill>
                  <a:schemeClr val="bg1"/>
                </a:solidFill>
                <a:latin typeface="Ubuntu Light" panose="020B0304030602030204" pitchFamily="34" charset="0"/>
              </a:rPr>
              <a:t>Facilitators</a:t>
            </a:r>
            <a:r>
              <a:rPr lang="es-ES" sz="800" b="1" dirty="0">
                <a:solidFill>
                  <a:schemeClr val="bg1"/>
                </a:solidFill>
                <a:latin typeface="Ubuntu Light" panose="020B0304030602030204" pitchFamily="34" charset="0"/>
              </a:rPr>
              <a:t> es un socio de </a:t>
            </a:r>
            <a:r>
              <a:rPr lang="es-ES" sz="800" b="1" dirty="0" err="1">
                <a:solidFill>
                  <a:schemeClr val="bg1"/>
                </a:solidFill>
                <a:latin typeface="Ubuntu Light" panose="020B0304030602030204" pitchFamily="34" charset="0"/>
              </a:rPr>
              <a:t>Scrum.org</a:t>
            </a:r>
            <a:r>
              <a:rPr lang="es-ES" sz="800" dirty="0">
                <a:solidFill>
                  <a:schemeClr val="bg1"/>
                </a:solidFill>
                <a:latin typeface="Ubuntu Light" panose="020B0304030602030204" pitchFamily="34" charset="0"/>
              </a:rPr>
              <a:t>. Nuestras clases están acreditadas, siempre actualizadas, divertidas, súper interactivas y siempre facilitado por dos formadores para maximizar sus objetivos de aprendizaje. Nuestros entrenadores son </a:t>
            </a:r>
            <a:r>
              <a:rPr lang="es-ES" sz="800" b="1" dirty="0">
                <a:solidFill>
                  <a:schemeClr val="bg1"/>
                </a:solidFill>
                <a:latin typeface="Ubuntu Light" panose="020B0304030602030204" pitchFamily="34" charset="0"/>
              </a:rPr>
              <a:t>expertos experimentados </a:t>
            </a:r>
            <a:r>
              <a:rPr lang="es-ES" sz="800" dirty="0">
                <a:solidFill>
                  <a:schemeClr val="bg1"/>
                </a:solidFill>
                <a:latin typeface="Ubuntu Light" panose="020B0304030602030204" pitchFamily="34" charset="0"/>
              </a:rPr>
              <a:t>y formadores profesionales de </a:t>
            </a:r>
            <a:r>
              <a:rPr lang="es-ES" sz="800" b="1" dirty="0" err="1">
                <a:solidFill>
                  <a:schemeClr val="bg1"/>
                </a:solidFill>
                <a:latin typeface="Ubuntu Light" panose="020B0304030602030204" pitchFamily="34" charset="0"/>
              </a:rPr>
              <a:t>Scrum</a:t>
            </a:r>
            <a:r>
              <a:rPr lang="es-ES" sz="800" b="1" dirty="0">
                <a:solidFill>
                  <a:schemeClr val="bg1"/>
                </a:solidFill>
                <a:latin typeface="Ubuntu Light" panose="020B0304030602030204" pitchFamily="34" charset="0"/>
              </a:rPr>
              <a:t> certificados por </a:t>
            </a:r>
            <a:r>
              <a:rPr lang="es-ES" sz="800" b="1" dirty="0" err="1">
                <a:solidFill>
                  <a:schemeClr val="bg1"/>
                </a:solidFill>
                <a:latin typeface="Ubuntu Light" panose="020B0304030602030204" pitchFamily="34" charset="0"/>
              </a:rPr>
              <a:t>Scrum.org</a:t>
            </a:r>
            <a:r>
              <a:rPr lang="es-ES" sz="800" dirty="0">
                <a:solidFill>
                  <a:schemeClr val="bg1"/>
                </a:solidFill>
                <a:latin typeface="Ubuntu Light" panose="020B0304030602030204" pitchFamily="34" charset="0"/>
              </a:rPr>
              <a:t> con experiencia sustancial en la vida real en varios entornos.</a:t>
            </a:r>
            <a:endParaRPr lang="en-GB" sz="800" dirty="0">
              <a:solidFill>
                <a:schemeClr val="bg1"/>
              </a:solidFill>
              <a:latin typeface="Ubuntu Light" panose="020B030403060203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F943A64-0EE7-0746-8785-BA4ACC104E94}"/>
              </a:ext>
            </a:extLst>
          </p:cNvPr>
          <p:cNvSpPr txBox="1"/>
          <p:nvPr/>
        </p:nvSpPr>
        <p:spPr>
          <a:xfrm>
            <a:off x="123986" y="729912"/>
            <a:ext cx="357236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000" dirty="0">
                <a:solidFill>
                  <a:schemeClr val="bg1"/>
                </a:solidFill>
                <a:latin typeface="Ubuntu" panose="020B0504030602030204" pitchFamily="34" charset="0"/>
              </a:rPr>
              <a:t>Este juego se basa en </a:t>
            </a:r>
            <a:r>
              <a:rPr lang="es-ES" sz="1000" dirty="0" err="1">
                <a:solidFill>
                  <a:schemeClr val="bg1"/>
                </a:solidFill>
                <a:latin typeface="Ubuntu" panose="020B0504030602030204" pitchFamily="34" charset="0"/>
              </a:rPr>
              <a:t>Evidence</a:t>
            </a:r>
            <a:r>
              <a:rPr lang="es-ES" sz="1000" dirty="0">
                <a:solidFill>
                  <a:schemeClr val="bg1"/>
                </a:solidFill>
                <a:latin typeface="Ubuntu" panose="020B0504030602030204" pitchFamily="34" charset="0"/>
              </a:rPr>
              <a:t> </a:t>
            </a:r>
            <a:r>
              <a:rPr lang="es-ES" sz="1000" dirty="0" err="1">
                <a:solidFill>
                  <a:schemeClr val="bg1"/>
                </a:solidFill>
                <a:latin typeface="Ubuntu" panose="020B0504030602030204" pitchFamily="34" charset="0"/>
              </a:rPr>
              <a:t>Based</a:t>
            </a:r>
            <a:r>
              <a:rPr lang="es-ES" sz="1000" dirty="0">
                <a:solidFill>
                  <a:schemeClr val="bg1"/>
                </a:solidFill>
                <a:latin typeface="Ubuntu" panose="020B0504030602030204" pitchFamily="34" charset="0"/>
              </a:rPr>
              <a:t> Management (EBM). EBM es un marco empírico que las organizaciones pueden utilizar para ayudar a medir el valor (percibido) del producto y la forma en que entregan su producto(s). Las mediciones se pueden inspeccionar para ayudar a maximizar el valor del producto y mejorar la forma de trabajar.</a:t>
            </a:r>
            <a:endParaRPr lang="en-NL" sz="1000" dirty="0">
              <a:latin typeface="Ubuntu" panose="020B050403060203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06092E-B2A6-EB41-86F4-7148929817BE}"/>
              </a:ext>
            </a:extLst>
          </p:cNvPr>
          <p:cNvSpPr txBox="1"/>
          <p:nvPr/>
        </p:nvSpPr>
        <p:spPr>
          <a:xfrm>
            <a:off x="211201" y="1893716"/>
            <a:ext cx="330532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es-ES" sz="900" dirty="0">
                <a:solidFill>
                  <a:schemeClr val="bg1"/>
                </a:solidFill>
                <a:latin typeface="Ubuntu Light" panose="020B0304030602030204" pitchFamily="34" charset="0"/>
              </a:rPr>
              <a:t>Como una facilitador de Scrum, ponga las cuatro Key </a:t>
            </a:r>
            <a:r>
              <a:rPr lang="es-ES" sz="900" dirty="0" err="1">
                <a:solidFill>
                  <a:schemeClr val="bg1"/>
                </a:solidFill>
                <a:latin typeface="Ubuntu Light" panose="020B0304030602030204" pitchFamily="34" charset="0"/>
              </a:rPr>
              <a:t>Value</a:t>
            </a:r>
            <a:r>
              <a:rPr lang="es-ES" sz="900" dirty="0">
                <a:solidFill>
                  <a:schemeClr val="bg1"/>
                </a:solidFill>
                <a:latin typeface="Ubuntu Light" panose="020B0304030602030204" pitchFamily="34" charset="0"/>
              </a:rPr>
              <a:t> </a:t>
            </a:r>
            <a:r>
              <a:rPr lang="es-ES" sz="900" dirty="0" err="1">
                <a:solidFill>
                  <a:schemeClr val="bg1"/>
                </a:solidFill>
                <a:latin typeface="Ubuntu Light" panose="020B0304030602030204" pitchFamily="34" charset="0"/>
              </a:rPr>
              <a:t>Areas</a:t>
            </a:r>
            <a:r>
              <a:rPr lang="es-ES" sz="900" dirty="0">
                <a:solidFill>
                  <a:schemeClr val="bg1"/>
                </a:solidFill>
                <a:latin typeface="Ubuntu Light" panose="020B0304030602030204" pitchFamily="34" charset="0"/>
              </a:rPr>
              <a:t> (KVA) en una fila en el suelo (Valor actual, Tiempo de Mercado, Capacidad de Innovar y Valor No Realizado). Explicar cada KVA a los participantes.</a:t>
            </a:r>
          </a:p>
          <a:p>
            <a:pPr marL="228600" indent="-228600">
              <a:buFont typeface="+mj-lt"/>
              <a:buAutoNum type="arabicPeriod"/>
            </a:pPr>
            <a:r>
              <a:rPr lang="es-ES" sz="900" dirty="0">
                <a:solidFill>
                  <a:schemeClr val="bg1"/>
                </a:solidFill>
                <a:latin typeface="Ubuntu Light" panose="020B0304030602030204" pitchFamily="34" charset="0"/>
              </a:rPr>
              <a:t>Forme dos grupos y entregue a un grupo las tarjetas verdes de Key </a:t>
            </a:r>
            <a:r>
              <a:rPr lang="es-ES" sz="900" dirty="0" err="1">
                <a:solidFill>
                  <a:schemeClr val="bg1"/>
                </a:solidFill>
                <a:latin typeface="Ubuntu Light" panose="020B0304030602030204" pitchFamily="34" charset="0"/>
              </a:rPr>
              <a:t>Value</a:t>
            </a:r>
            <a:r>
              <a:rPr lang="es-ES" sz="900" dirty="0">
                <a:solidFill>
                  <a:schemeClr val="bg1"/>
                </a:solidFill>
                <a:latin typeface="Ubuntu Light" panose="020B0304030602030204" pitchFamily="34" charset="0"/>
              </a:rPr>
              <a:t> </a:t>
            </a:r>
            <a:r>
              <a:rPr lang="es-ES" sz="900" dirty="0" err="1">
                <a:solidFill>
                  <a:schemeClr val="bg1"/>
                </a:solidFill>
                <a:latin typeface="Ubuntu Light" panose="020B0304030602030204" pitchFamily="34" charset="0"/>
              </a:rPr>
              <a:t>Measures</a:t>
            </a:r>
            <a:r>
              <a:rPr lang="es-ES" sz="900" dirty="0">
                <a:solidFill>
                  <a:schemeClr val="bg1"/>
                </a:solidFill>
                <a:latin typeface="Ubuntu Light" panose="020B0304030602030204" pitchFamily="34" charset="0"/>
              </a:rPr>
              <a:t> (KVM) y el otro grupo los KVM púrpura restantes.</a:t>
            </a:r>
          </a:p>
          <a:p>
            <a:pPr marL="228600" indent="-228600">
              <a:buFont typeface="+mj-lt"/>
              <a:buAutoNum type="arabicPeriod"/>
            </a:pPr>
            <a:r>
              <a:rPr lang="es-ES" sz="900" dirty="0">
                <a:solidFill>
                  <a:schemeClr val="bg1"/>
                </a:solidFill>
                <a:latin typeface="Ubuntu Light" panose="020B0304030602030204" pitchFamily="34" charset="0"/>
              </a:rPr>
              <a:t>Paso 1: Invite al grupo/a los grupos a discutir y poner los KVM bajo el KVA correcto.</a:t>
            </a:r>
          </a:p>
          <a:p>
            <a:pPr marL="228600" indent="-228600">
              <a:buFont typeface="+mj-lt"/>
              <a:buAutoNum type="arabicPeriod"/>
            </a:pPr>
            <a:r>
              <a:rPr lang="es-ES" sz="900" dirty="0">
                <a:solidFill>
                  <a:schemeClr val="bg1"/>
                </a:solidFill>
                <a:latin typeface="Ubuntu Light" panose="020B0304030602030204" pitchFamily="34" charset="0"/>
              </a:rPr>
              <a:t>Paso 2: Invita a ambos grupos a analizar sus resultados y adaptar sus cartas. Asegúrese de que al final de esta ronda, las tarjetas KVM estén bajo la KVA correcta.</a:t>
            </a:r>
          </a:p>
          <a:p>
            <a:pPr marL="228600" indent="-228600">
              <a:buFont typeface="+mj-lt"/>
              <a:buAutoNum type="arabicPeriod"/>
            </a:pPr>
            <a:r>
              <a:rPr lang="es-ES" sz="900" dirty="0">
                <a:solidFill>
                  <a:schemeClr val="bg1"/>
                </a:solidFill>
                <a:latin typeface="Ubuntu Light" panose="020B0304030602030204" pitchFamily="34" charset="0"/>
              </a:rPr>
              <a:t>Paso 3: Invite a los participantes a mirar individualmente las KVM y seleccionar una KVM que les llamó la atención. (También se puede elegir una KVM que no sea de EBM en este momento)</a:t>
            </a:r>
          </a:p>
          <a:p>
            <a:pPr marL="228600" indent="-228600">
              <a:buFont typeface="+mj-lt"/>
              <a:buAutoNum type="arabicPeriod"/>
            </a:pPr>
            <a:r>
              <a:rPr lang="es-ES" sz="900" dirty="0">
                <a:solidFill>
                  <a:schemeClr val="bg1"/>
                </a:solidFill>
                <a:latin typeface="Ubuntu Light" panose="020B0304030602030204" pitchFamily="34" charset="0"/>
              </a:rPr>
              <a:t>Paso 4: Invite a los participantes a grupos de cuatro. Pida a cada participante que explique por qué eligió su KVM en particular y que colabore en cómo implementarlo. (En el caso de medidas que no sean de EBM, preste atención a que no son métricas de vanidad y discuta las posibles peligros)</a:t>
            </a:r>
            <a:endParaRPr lang="en-NL" sz="900" dirty="0">
              <a:solidFill>
                <a:schemeClr val="bg1"/>
              </a:solidFill>
              <a:latin typeface="Ubuntu Light" panose="020B030403060203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98E9943-4F58-D344-BF0A-1E1F4F8AC017}"/>
              </a:ext>
            </a:extLst>
          </p:cNvPr>
          <p:cNvSpPr txBox="1"/>
          <p:nvPr/>
        </p:nvSpPr>
        <p:spPr>
          <a:xfrm>
            <a:off x="4294481" y="3895330"/>
            <a:ext cx="277146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700" dirty="0">
                <a:solidFill>
                  <a:schemeClr val="bg1"/>
                </a:solidFill>
                <a:latin typeface="Ubuntu Light" panose="020B0304030602030204" pitchFamily="34" charset="0"/>
              </a:rPr>
              <a:t>Basado en la traducción al español de la Guía EBM 2020. Obtenga más información sobre </a:t>
            </a:r>
            <a:r>
              <a:rPr lang="es-ES" sz="700" dirty="0" err="1">
                <a:solidFill>
                  <a:schemeClr val="bg1"/>
                </a:solidFill>
                <a:latin typeface="Ubuntu Light" panose="020B0304030602030204" pitchFamily="34" charset="0"/>
              </a:rPr>
              <a:t>Evidence-Based</a:t>
            </a:r>
            <a:r>
              <a:rPr lang="es-ES" sz="700" dirty="0">
                <a:solidFill>
                  <a:schemeClr val="bg1"/>
                </a:solidFill>
                <a:latin typeface="Ubuntu Light" panose="020B0304030602030204" pitchFamily="34" charset="0"/>
              </a:rPr>
              <a:t> Management (EBM) en </a:t>
            </a:r>
            <a:r>
              <a:rPr lang="es-ES" sz="700" dirty="0">
                <a:solidFill>
                  <a:schemeClr val="bg1"/>
                </a:solidFill>
                <a:latin typeface="Ubuntu Light" panose="020B0304030602030204" pitchFamily="34" charset="0"/>
                <a:hlinkClick r:id="rId5"/>
              </a:rPr>
              <a:t>http://scrum.org/EBM</a:t>
            </a:r>
            <a:r>
              <a:rPr lang="es-ES" sz="700" dirty="0">
                <a:solidFill>
                  <a:schemeClr val="bg1"/>
                </a:solidFill>
                <a:latin typeface="Ubuntu Light" panose="020B0304030602030204" pitchFamily="34" charset="0"/>
              </a:rPr>
              <a:t> </a:t>
            </a:r>
          </a:p>
          <a:p>
            <a:pPr algn="ctr"/>
            <a:endParaRPr lang="es-ES" sz="700" dirty="0">
              <a:solidFill>
                <a:schemeClr val="bg1"/>
              </a:solidFill>
              <a:latin typeface="Ubuntu Light" panose="020B0304030602030204" pitchFamily="34" charset="0"/>
            </a:endParaRPr>
          </a:p>
          <a:p>
            <a:pPr algn="ctr"/>
            <a:r>
              <a:rPr lang="es-ES" sz="700" dirty="0">
                <a:solidFill>
                  <a:schemeClr val="bg1"/>
                </a:solidFill>
                <a:latin typeface="Ubuntu Light" panose="020B0304030602030204" pitchFamily="34" charset="0"/>
              </a:rPr>
              <a:t>El juego Medición del resultado (v2) </a:t>
            </a:r>
          </a:p>
          <a:p>
            <a:pPr algn="ctr"/>
            <a:r>
              <a:rPr lang="es-ES" sz="700" dirty="0">
                <a:solidFill>
                  <a:schemeClr val="bg1"/>
                </a:solidFill>
                <a:latin typeface="Ubuntu Light" panose="020B0304030602030204" pitchFamily="34" charset="0"/>
              </a:rPr>
              <a:t>está licenciado bajo CC BY-NC-SA 4.0</a:t>
            </a:r>
          </a:p>
          <a:p>
            <a:pPr algn="ctr"/>
            <a:r>
              <a:rPr lang="es-ES" sz="700" dirty="0">
                <a:solidFill>
                  <a:schemeClr val="bg1"/>
                </a:solidFill>
                <a:latin typeface="Ubuntu Light" panose="020B0304030602030204" pitchFamily="34" charset="0"/>
              </a:rPr>
              <a:t>Por </a:t>
            </a:r>
            <a:r>
              <a:rPr lang="es-ES" sz="700" dirty="0" err="1">
                <a:solidFill>
                  <a:schemeClr val="bg1"/>
                </a:solidFill>
                <a:latin typeface="Ubuntu Light" panose="020B0304030602030204" pitchFamily="34" charset="0"/>
              </a:rPr>
              <a:t>Scrum</a:t>
            </a:r>
            <a:r>
              <a:rPr lang="es-ES" sz="700" dirty="0">
                <a:solidFill>
                  <a:schemeClr val="bg1"/>
                </a:solidFill>
                <a:latin typeface="Ubuntu Light" panose="020B0304030602030204" pitchFamily="34" charset="0"/>
              </a:rPr>
              <a:t> </a:t>
            </a:r>
            <a:r>
              <a:rPr lang="es-ES" sz="700" dirty="0" err="1">
                <a:solidFill>
                  <a:schemeClr val="bg1"/>
                </a:solidFill>
                <a:latin typeface="Ubuntu Light" panose="020B0304030602030204" pitchFamily="34" charset="0"/>
              </a:rPr>
              <a:t>Facilitators</a:t>
            </a:r>
            <a:endParaRPr lang="es-ES" sz="700" dirty="0">
              <a:solidFill>
                <a:schemeClr val="bg1"/>
              </a:solidFill>
              <a:latin typeface="Ubuntu Light" panose="020B0304030602030204" pitchFamily="34" charset="0"/>
            </a:endParaRPr>
          </a:p>
          <a:p>
            <a:pPr algn="ctr"/>
            <a:r>
              <a:rPr lang="es-ES" sz="700" dirty="0">
                <a:solidFill>
                  <a:schemeClr val="bg1"/>
                </a:solidFill>
                <a:latin typeface="Ubuntu Light" panose="020B0304030602030204" pitchFamily="34" charset="0"/>
              </a:rPr>
              <a:t>Traducida con la ayuda de Natalie </a:t>
            </a:r>
            <a:r>
              <a:rPr lang="es-ES" sz="700" dirty="0" err="1">
                <a:solidFill>
                  <a:schemeClr val="bg1"/>
                </a:solidFill>
                <a:latin typeface="Ubuntu Light" panose="020B0304030602030204" pitchFamily="34" charset="0"/>
              </a:rPr>
              <a:t>Stroud</a:t>
            </a:r>
            <a:r>
              <a:rPr lang="es-ES" sz="700" dirty="0">
                <a:solidFill>
                  <a:schemeClr val="bg1"/>
                </a:solidFill>
                <a:latin typeface="Ubuntu Light" panose="020B0304030602030204" pitchFamily="34" charset="0"/>
              </a:rPr>
              <a:t>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95EE125-EFCC-F14F-8498-A6CD8EEF0F59}"/>
              </a:ext>
            </a:extLst>
          </p:cNvPr>
          <p:cNvSpPr txBox="1"/>
          <p:nvPr/>
        </p:nvSpPr>
        <p:spPr>
          <a:xfrm>
            <a:off x="40494" y="161565"/>
            <a:ext cx="3636065" cy="6649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3700" b="1" dirty="0">
                <a:latin typeface="Marvel" pitchFamily="2" charset="0"/>
              </a:rPr>
              <a:t>FACILITAR EL JUEGO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8785FFA-7409-D846-8C87-4C5E3E391542}"/>
              </a:ext>
            </a:extLst>
          </p:cNvPr>
          <p:cNvCxnSpPr/>
          <p:nvPr/>
        </p:nvCxnSpPr>
        <p:spPr>
          <a:xfrm>
            <a:off x="3779837" y="255722"/>
            <a:ext cx="0" cy="4680488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91064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6040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E1EFB4C-1311-B440-95C3-BA632B2F7241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11DE3CD-0A56-EA49-BAD4-E1141CFE920B}"/>
              </a:ext>
            </a:extLst>
          </p:cNvPr>
          <p:cNvGrpSpPr/>
          <p:nvPr/>
        </p:nvGrpSpPr>
        <p:grpSpPr>
          <a:xfrm>
            <a:off x="883470" y="1482496"/>
            <a:ext cx="5792732" cy="2186196"/>
            <a:chOff x="782731" y="1470475"/>
            <a:chExt cx="5792732" cy="218619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82731" y="1470475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Índice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de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uso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por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cliente</a:t>
              </a:r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34B95C0-F5BF-2E4F-A033-A6B9973B7448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975C12E-419E-0C46-8C87-95AB33D8608B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AF73833-4FBD-7648-82A7-CC4201E96683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DC57A0D5-578F-2D46-9F89-FA32EBA19A21}"/>
              </a:ext>
            </a:extLst>
          </p:cNvPr>
          <p:cNvSpPr txBox="1"/>
          <p:nvPr/>
        </p:nvSpPr>
        <p:spPr>
          <a:xfrm>
            <a:off x="2784660" y="3859521"/>
            <a:ext cx="19903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  <a:latin typeface="Ubuntu" panose="020B0504030602030204" pitchFamily="34" charset="0"/>
              </a:rPr>
              <a:t>Customer Usage Index</a:t>
            </a:r>
            <a:endParaRPr lang="en-NL" sz="1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88876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1261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3DC599D-AD1B-104D-B158-5C2A6823AC1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DA5F8CB-036D-9743-A7BD-A80CEEF2B324}"/>
              </a:ext>
            </a:extLst>
          </p:cNvPr>
          <p:cNvGrpSpPr/>
          <p:nvPr/>
        </p:nvGrpSpPr>
        <p:grpSpPr>
          <a:xfrm>
            <a:off x="883471" y="831034"/>
            <a:ext cx="5792732" cy="3064007"/>
            <a:chOff x="883470" y="703211"/>
            <a:chExt cx="5792732" cy="306400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0" y="703211"/>
              <a:ext cx="5792732" cy="2400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Brecha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de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satisfacción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del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cliente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o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usuario</a:t>
              </a:r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4" name="Diamond 3">
              <a:extLst>
                <a:ext uri="{FF2B5EF4-FFF2-40B4-BE49-F238E27FC236}">
                  <a16:creationId xmlns:a16="http://schemas.microsoft.com/office/drawing/2014/main" id="{051C3047-504F-3547-A8E4-0B2C79E273A7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EE16C122-E5C6-D745-83B9-33097BF32F37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47027106-CBCD-0240-814A-4AC6C2EF40DD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3F81664E-9E50-BD45-B70A-94EEFDB86D5D}"/>
              </a:ext>
            </a:extLst>
          </p:cNvPr>
          <p:cNvSpPr txBox="1"/>
          <p:nvPr/>
        </p:nvSpPr>
        <p:spPr>
          <a:xfrm>
            <a:off x="2297541" y="4156523"/>
            <a:ext cx="29645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  <a:latin typeface="Ubuntu" panose="020B0504030602030204" pitchFamily="34" charset="0"/>
              </a:rPr>
              <a:t>Customer or User Satisfaction Gap</a:t>
            </a:r>
            <a:endParaRPr lang="en-NL" sz="1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72218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3463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E1EFB4C-1311-B440-95C3-BA632B2F7241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11DE3CD-0A56-EA49-BAD4-E1141CFE920B}"/>
              </a:ext>
            </a:extLst>
          </p:cNvPr>
          <p:cNvGrpSpPr/>
          <p:nvPr/>
        </p:nvGrpSpPr>
        <p:grpSpPr>
          <a:xfrm>
            <a:off x="883470" y="880921"/>
            <a:ext cx="5792732" cy="2851939"/>
            <a:chOff x="782731" y="804732"/>
            <a:chExt cx="5792732" cy="2851939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82731" y="804732"/>
              <a:ext cx="5792732" cy="2400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Experiencia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o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satisfacción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deseada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del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cliente</a:t>
              </a:r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34B95C0-F5BF-2E4F-A033-A6B9973B7448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975C12E-419E-0C46-8C87-95AB33D8608B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AF73833-4FBD-7648-82A7-CC4201E96683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DC57A0D5-578F-2D46-9F89-FA32EBA19A21}"/>
              </a:ext>
            </a:extLst>
          </p:cNvPr>
          <p:cNvSpPr txBox="1"/>
          <p:nvPr/>
        </p:nvSpPr>
        <p:spPr>
          <a:xfrm>
            <a:off x="1884767" y="3923689"/>
            <a:ext cx="37901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  <a:latin typeface="Ubuntu" panose="020B0504030602030204" pitchFamily="34" charset="0"/>
              </a:rPr>
              <a:t>Desired Customer Experience or satisfaction</a:t>
            </a:r>
            <a:endParaRPr lang="en-NL" sz="1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01511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9527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3DC599D-AD1B-104D-B158-5C2A6823AC1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DA5F8CB-036D-9743-A7BD-A80CEEF2B324}"/>
              </a:ext>
            </a:extLst>
          </p:cNvPr>
          <p:cNvGrpSpPr/>
          <p:nvPr/>
        </p:nvGrpSpPr>
        <p:grpSpPr>
          <a:xfrm>
            <a:off x="883471" y="790929"/>
            <a:ext cx="5792732" cy="3104112"/>
            <a:chOff x="883470" y="663106"/>
            <a:chExt cx="5792732" cy="310411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0" y="663106"/>
              <a:ext cx="5792732" cy="2400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Frecuencia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de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construcción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e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integración</a:t>
              </a:r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4" name="Diamond 3">
              <a:extLst>
                <a:ext uri="{FF2B5EF4-FFF2-40B4-BE49-F238E27FC236}">
                  <a16:creationId xmlns:a16="http://schemas.microsoft.com/office/drawing/2014/main" id="{051C3047-504F-3547-A8E4-0B2C79E273A7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EE16C122-E5C6-D745-83B9-33097BF32F37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47027106-CBCD-0240-814A-4AC6C2EF40DD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3F81664E-9E50-BD45-B70A-94EEFDB86D5D}"/>
              </a:ext>
            </a:extLst>
          </p:cNvPr>
          <p:cNvSpPr txBox="1"/>
          <p:nvPr/>
        </p:nvSpPr>
        <p:spPr>
          <a:xfrm>
            <a:off x="2384264" y="4156523"/>
            <a:ext cx="27911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  <a:latin typeface="Ubuntu" panose="020B0504030602030204" pitchFamily="34" charset="0"/>
              </a:rPr>
              <a:t>Build and Integration Frequency</a:t>
            </a:r>
            <a:endParaRPr lang="en-NL" sz="1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755270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5173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E1EFB4C-1311-B440-95C3-BA632B2F7241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11DE3CD-0A56-EA49-BAD4-E1141CFE920B}"/>
              </a:ext>
            </a:extLst>
          </p:cNvPr>
          <p:cNvGrpSpPr/>
          <p:nvPr/>
        </p:nvGrpSpPr>
        <p:grpSpPr>
          <a:xfrm>
            <a:off x="883470" y="1482496"/>
            <a:ext cx="5792732" cy="2186196"/>
            <a:chOff x="782731" y="1470475"/>
            <a:chExt cx="5792732" cy="218619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82731" y="1470475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Frecuencia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de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Liberación</a:t>
              </a:r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34B95C0-F5BF-2E4F-A033-A6B9973B7448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975C12E-419E-0C46-8C87-95AB33D8608B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AF73833-4FBD-7648-82A7-CC4201E96683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DC57A0D5-578F-2D46-9F89-FA32EBA19A21}"/>
              </a:ext>
            </a:extLst>
          </p:cNvPr>
          <p:cNvSpPr txBox="1"/>
          <p:nvPr/>
        </p:nvSpPr>
        <p:spPr>
          <a:xfrm>
            <a:off x="2923576" y="3859521"/>
            <a:ext cx="17125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  <a:latin typeface="Ubuntu" panose="020B0504030602030204" pitchFamily="34" charset="0"/>
              </a:rPr>
              <a:t>Release Frequency</a:t>
            </a:r>
            <a:endParaRPr lang="en-NL" sz="1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61165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D8656E71-C2B4-0F4F-93C2-2FE01E15243E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DE84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Reveals the value that the product delivers to customers, today</a:t>
            </a:r>
            <a:endParaRPr lang="en-NL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07C9767-773C-644A-A638-0001139EE025}"/>
              </a:ext>
            </a:extLst>
          </p:cNvPr>
          <p:cNvSpPr/>
          <p:nvPr/>
        </p:nvSpPr>
        <p:spPr>
          <a:xfrm>
            <a:off x="654576" y="629685"/>
            <a:ext cx="6326488" cy="3992292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NL" sz="9600">
              <a:latin typeface="Marvel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287ED43-6E86-FA4F-94F4-5B177664B785}"/>
              </a:ext>
            </a:extLst>
          </p:cNvPr>
          <p:cNvSpPr txBox="1"/>
          <p:nvPr/>
        </p:nvSpPr>
        <p:spPr>
          <a:xfrm>
            <a:off x="1092134" y="1887167"/>
            <a:ext cx="545137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9000" dirty="0">
                <a:latin typeface="Marvel" pitchFamily="2" charset="0"/>
              </a:rPr>
              <a:t>CURRENT VALUE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0491A28-9097-6F43-9DB2-81A447868F1E}"/>
              </a:ext>
            </a:extLst>
          </p:cNvPr>
          <p:cNvSpPr txBox="1"/>
          <p:nvPr/>
        </p:nvSpPr>
        <p:spPr>
          <a:xfrm>
            <a:off x="1225733" y="3015236"/>
            <a:ext cx="51841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dirty="0" err="1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Valor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 Actual: El </a:t>
            </a:r>
            <a:r>
              <a:rPr lang="en-GB" sz="1000" dirty="0" err="1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valor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 que el </a:t>
            </a:r>
            <a:r>
              <a:rPr lang="en-GB" sz="1000" dirty="0" err="1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producto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GB" sz="1000" dirty="0" err="1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ofrece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 hoy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0A414F0-FCE5-2E45-A339-248A82CA3769}"/>
              </a:ext>
            </a:extLst>
          </p:cNvPr>
          <p:cNvSpPr/>
          <p:nvPr/>
        </p:nvSpPr>
        <p:spPr>
          <a:xfrm>
            <a:off x="-205353" y="769750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2333F93C-0F67-C146-84E2-9B869646EE60}"/>
              </a:ext>
            </a:extLst>
          </p:cNvPr>
          <p:cNvSpPr/>
          <p:nvPr/>
        </p:nvSpPr>
        <p:spPr>
          <a:xfrm>
            <a:off x="-186093" y="1325099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AA9F6613-2A28-7048-A742-95677A05CBD2}"/>
              </a:ext>
            </a:extLst>
          </p:cNvPr>
          <p:cNvSpPr/>
          <p:nvPr/>
        </p:nvSpPr>
        <p:spPr>
          <a:xfrm>
            <a:off x="-205353" y="1880462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2035461B-5D95-774C-8E4D-3CB256D762EA}"/>
              </a:ext>
            </a:extLst>
          </p:cNvPr>
          <p:cNvSpPr/>
          <p:nvPr/>
        </p:nvSpPr>
        <p:spPr>
          <a:xfrm>
            <a:off x="-228076" y="2435818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F78111FD-544B-3749-B4C7-6C0601A72685}"/>
              </a:ext>
            </a:extLst>
          </p:cNvPr>
          <p:cNvSpPr/>
          <p:nvPr/>
        </p:nvSpPr>
        <p:spPr>
          <a:xfrm>
            <a:off x="-199978" y="2991174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74B1E9C1-F51F-E349-A7D6-273F919A86DE}"/>
              </a:ext>
            </a:extLst>
          </p:cNvPr>
          <p:cNvSpPr/>
          <p:nvPr/>
        </p:nvSpPr>
        <p:spPr>
          <a:xfrm>
            <a:off x="-205353" y="3546530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6BB192FA-7562-6C45-B5B6-0487D9CB90FC}"/>
              </a:ext>
            </a:extLst>
          </p:cNvPr>
          <p:cNvSpPr/>
          <p:nvPr/>
        </p:nvSpPr>
        <p:spPr>
          <a:xfrm>
            <a:off x="-199426" y="4101886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DFF58212-847B-D248-84DE-5532419AD67A}"/>
              </a:ext>
            </a:extLst>
          </p:cNvPr>
          <p:cNvSpPr/>
          <p:nvPr/>
        </p:nvSpPr>
        <p:spPr>
          <a:xfrm>
            <a:off x="7348208" y="769746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8C0CF75B-D58A-4840-8464-3D74529F5933}"/>
              </a:ext>
            </a:extLst>
          </p:cNvPr>
          <p:cNvSpPr/>
          <p:nvPr/>
        </p:nvSpPr>
        <p:spPr>
          <a:xfrm>
            <a:off x="7348208" y="1325100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66339E88-CF46-694D-8472-C7F78C4EBDDB}"/>
              </a:ext>
            </a:extLst>
          </p:cNvPr>
          <p:cNvSpPr/>
          <p:nvPr/>
        </p:nvSpPr>
        <p:spPr>
          <a:xfrm>
            <a:off x="7348396" y="1880460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EE08CE49-2BDF-7E47-93A6-34A667AEB601}"/>
              </a:ext>
            </a:extLst>
          </p:cNvPr>
          <p:cNvSpPr/>
          <p:nvPr/>
        </p:nvSpPr>
        <p:spPr>
          <a:xfrm>
            <a:off x="7348208" y="2435817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0B4B9A8D-960F-1A49-BC4D-3FC55095C91E}"/>
              </a:ext>
            </a:extLst>
          </p:cNvPr>
          <p:cNvSpPr/>
          <p:nvPr/>
        </p:nvSpPr>
        <p:spPr>
          <a:xfrm>
            <a:off x="7348208" y="2991173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90B90E96-DA65-3844-A895-A8E4275F2E9E}"/>
              </a:ext>
            </a:extLst>
          </p:cNvPr>
          <p:cNvSpPr/>
          <p:nvPr/>
        </p:nvSpPr>
        <p:spPr>
          <a:xfrm>
            <a:off x="7348208" y="3546526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5950A2A1-25A0-624E-8059-D651F019971A}"/>
              </a:ext>
            </a:extLst>
          </p:cNvPr>
          <p:cNvSpPr/>
          <p:nvPr/>
        </p:nvSpPr>
        <p:spPr>
          <a:xfrm>
            <a:off x="7348207" y="4101879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95508482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37592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3DC599D-AD1B-104D-B158-5C2A6823AC1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DA5F8CB-036D-9743-A7BD-A80CEEF2B324}"/>
              </a:ext>
            </a:extLst>
          </p:cNvPr>
          <p:cNvGrpSpPr/>
          <p:nvPr/>
        </p:nvGrpSpPr>
        <p:grpSpPr>
          <a:xfrm>
            <a:off x="883471" y="831034"/>
            <a:ext cx="5792732" cy="3064007"/>
            <a:chOff x="883470" y="703211"/>
            <a:chExt cx="5792732" cy="306400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0" y="703211"/>
              <a:ext cx="5792732" cy="2400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Período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de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estabilización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de la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liberación</a:t>
              </a:r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4" name="Diamond 3">
              <a:extLst>
                <a:ext uri="{FF2B5EF4-FFF2-40B4-BE49-F238E27FC236}">
                  <a16:creationId xmlns:a16="http://schemas.microsoft.com/office/drawing/2014/main" id="{051C3047-504F-3547-A8E4-0B2C79E273A7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EE16C122-E5C6-D745-83B9-33097BF32F37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47027106-CBCD-0240-814A-4AC6C2EF40DD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3F81664E-9E50-BD45-B70A-94EEFDB86D5D}"/>
              </a:ext>
            </a:extLst>
          </p:cNvPr>
          <p:cNvSpPr txBox="1"/>
          <p:nvPr/>
        </p:nvSpPr>
        <p:spPr>
          <a:xfrm>
            <a:off x="2557067" y="4156523"/>
            <a:ext cx="24455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  <a:latin typeface="Ubuntu" panose="020B0504030602030204" pitchFamily="34" charset="0"/>
              </a:rPr>
              <a:t>Release Stabilization Period</a:t>
            </a:r>
            <a:endParaRPr lang="en-NL" sz="1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654966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4398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E1EFB4C-1311-B440-95C3-BA632B2F7241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11DE3CD-0A56-EA49-BAD4-E1141CFE920B}"/>
              </a:ext>
            </a:extLst>
          </p:cNvPr>
          <p:cNvGrpSpPr/>
          <p:nvPr/>
        </p:nvGrpSpPr>
        <p:grpSpPr>
          <a:xfrm>
            <a:off x="883470" y="880921"/>
            <a:ext cx="5792732" cy="2851939"/>
            <a:chOff x="782731" y="804732"/>
            <a:chExt cx="5792732" cy="2851939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82731" y="804732"/>
              <a:ext cx="5792732" cy="2400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Tiempo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estimado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o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promedio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para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reparar</a:t>
              </a:r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34B95C0-F5BF-2E4F-A033-A6B9973B7448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975C12E-419E-0C46-8C87-95AB33D8608B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AF73833-4FBD-7648-82A7-CC4201E96683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DC57A0D5-578F-2D46-9F89-FA32EBA19A21}"/>
              </a:ext>
            </a:extLst>
          </p:cNvPr>
          <p:cNvSpPr txBox="1"/>
          <p:nvPr/>
        </p:nvSpPr>
        <p:spPr>
          <a:xfrm>
            <a:off x="2818323" y="3923689"/>
            <a:ext cx="19230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  <a:latin typeface="Ubuntu" panose="020B0504030602030204" pitchFamily="34" charset="0"/>
              </a:rPr>
              <a:t>Mean Time to Repair</a:t>
            </a:r>
            <a:endParaRPr lang="en-NL" sz="1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641868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62995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3DC599D-AD1B-104D-B158-5C2A6823AC1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DA5F8CB-036D-9743-A7BD-A80CEEF2B324}"/>
              </a:ext>
            </a:extLst>
          </p:cNvPr>
          <p:cNvGrpSpPr/>
          <p:nvPr/>
        </p:nvGrpSpPr>
        <p:grpSpPr>
          <a:xfrm>
            <a:off x="883471" y="790929"/>
            <a:ext cx="5792732" cy="3104112"/>
            <a:chOff x="883470" y="663106"/>
            <a:chExt cx="5792732" cy="310411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0" y="663106"/>
              <a:ext cx="5792732" cy="2400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Tiempo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de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ciclo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para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llegar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al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cliente</a:t>
              </a:r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4" name="Diamond 3">
              <a:extLst>
                <a:ext uri="{FF2B5EF4-FFF2-40B4-BE49-F238E27FC236}">
                  <a16:creationId xmlns:a16="http://schemas.microsoft.com/office/drawing/2014/main" id="{051C3047-504F-3547-A8E4-0B2C79E273A7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EE16C122-E5C6-D745-83B9-33097BF32F37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47027106-CBCD-0240-814A-4AC6C2EF40DD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3F81664E-9E50-BD45-B70A-94EEFDB86D5D}"/>
              </a:ext>
            </a:extLst>
          </p:cNvPr>
          <p:cNvSpPr txBox="1"/>
          <p:nvPr/>
        </p:nvSpPr>
        <p:spPr>
          <a:xfrm>
            <a:off x="2835189" y="4156523"/>
            <a:ext cx="18892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  <a:latin typeface="Ubuntu" panose="020B0504030602030204" pitchFamily="34" charset="0"/>
              </a:rPr>
              <a:t>Customer Cycle Time</a:t>
            </a:r>
            <a:endParaRPr lang="en-NL" sz="1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642642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9211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E1EFB4C-1311-B440-95C3-BA632B2F7241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11DE3CD-0A56-EA49-BAD4-E1141CFE920B}"/>
              </a:ext>
            </a:extLst>
          </p:cNvPr>
          <p:cNvGrpSpPr/>
          <p:nvPr/>
        </p:nvGrpSpPr>
        <p:grpSpPr>
          <a:xfrm>
            <a:off x="883470" y="1482496"/>
            <a:ext cx="5792732" cy="2186196"/>
            <a:chOff x="782731" y="1470475"/>
            <a:chExt cx="5792732" cy="218619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82731" y="1470475"/>
              <a:ext cx="579273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Tiempo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de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espera</a:t>
              </a:r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34B95C0-F5BF-2E4F-A033-A6B9973B7448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975C12E-419E-0C46-8C87-95AB33D8608B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AF73833-4FBD-7648-82A7-CC4201E96683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DC57A0D5-578F-2D46-9F89-FA32EBA19A21}"/>
              </a:ext>
            </a:extLst>
          </p:cNvPr>
          <p:cNvSpPr txBox="1"/>
          <p:nvPr/>
        </p:nvSpPr>
        <p:spPr>
          <a:xfrm>
            <a:off x="3271010" y="3859521"/>
            <a:ext cx="10176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  <a:latin typeface="Ubuntu" panose="020B0504030602030204" pitchFamily="34" charset="0"/>
              </a:rPr>
              <a:t>Lead Time</a:t>
            </a:r>
            <a:endParaRPr lang="en-NL" sz="1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608204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8844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3DC599D-AD1B-104D-B158-5C2A6823AC1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DA5F8CB-036D-9743-A7BD-A80CEEF2B324}"/>
              </a:ext>
            </a:extLst>
          </p:cNvPr>
          <p:cNvGrpSpPr/>
          <p:nvPr/>
        </p:nvGrpSpPr>
        <p:grpSpPr>
          <a:xfrm>
            <a:off x="883471" y="790929"/>
            <a:ext cx="5792732" cy="3104112"/>
            <a:chOff x="883470" y="663106"/>
            <a:chExt cx="5792732" cy="310411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0" y="663106"/>
              <a:ext cx="5792732" cy="2400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Tiempo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de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espera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para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liberar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cambios</a:t>
              </a:r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4" name="Diamond 3">
              <a:extLst>
                <a:ext uri="{FF2B5EF4-FFF2-40B4-BE49-F238E27FC236}">
                  <a16:creationId xmlns:a16="http://schemas.microsoft.com/office/drawing/2014/main" id="{051C3047-504F-3547-A8E4-0B2C79E273A7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EE16C122-E5C6-D745-83B9-33097BF32F37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47027106-CBCD-0240-814A-4AC6C2EF40DD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3F81664E-9E50-BD45-B70A-94EEFDB86D5D}"/>
              </a:ext>
            </a:extLst>
          </p:cNvPr>
          <p:cNvSpPr txBox="1"/>
          <p:nvPr/>
        </p:nvSpPr>
        <p:spPr>
          <a:xfrm>
            <a:off x="2760457" y="4156523"/>
            <a:ext cx="20387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  <a:latin typeface="Ubuntu" panose="020B0504030602030204" pitchFamily="34" charset="0"/>
              </a:rPr>
              <a:t>Lead Time for Changes</a:t>
            </a:r>
            <a:endParaRPr lang="en-NL" sz="1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62772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3288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47132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E1EFB4C-1311-B440-95C3-BA632B2F7241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11DE3CD-0A56-EA49-BAD4-E1141CFE920B}"/>
              </a:ext>
            </a:extLst>
          </p:cNvPr>
          <p:cNvGrpSpPr/>
          <p:nvPr/>
        </p:nvGrpSpPr>
        <p:grpSpPr>
          <a:xfrm>
            <a:off x="883470" y="1482496"/>
            <a:ext cx="5792732" cy="2186196"/>
            <a:chOff x="782731" y="1470475"/>
            <a:chExt cx="5792732" cy="218619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82731" y="1470475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Frecuencia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de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implementación</a:t>
              </a:r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34B95C0-F5BF-2E4F-A033-A6B9973B7448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975C12E-419E-0C46-8C87-95AB33D8608B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AF73833-4FBD-7648-82A7-CC4201E96683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DC57A0D5-578F-2D46-9F89-FA32EBA19A21}"/>
              </a:ext>
            </a:extLst>
          </p:cNvPr>
          <p:cNvSpPr txBox="1"/>
          <p:nvPr/>
        </p:nvSpPr>
        <p:spPr>
          <a:xfrm>
            <a:off x="2738877" y="3859521"/>
            <a:ext cx="20819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  <a:latin typeface="Ubuntu" panose="020B0504030602030204" pitchFamily="34" charset="0"/>
              </a:rPr>
              <a:t>Deployment Frequency</a:t>
            </a:r>
            <a:endParaRPr lang="en-NL" sz="1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107487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64874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3DC599D-AD1B-104D-B158-5C2A6823AC1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DA5F8CB-036D-9743-A7BD-A80CEEF2B324}"/>
              </a:ext>
            </a:extLst>
          </p:cNvPr>
          <p:cNvGrpSpPr/>
          <p:nvPr/>
        </p:nvGrpSpPr>
        <p:grpSpPr>
          <a:xfrm>
            <a:off x="883471" y="790929"/>
            <a:ext cx="5792732" cy="3104112"/>
            <a:chOff x="883470" y="663106"/>
            <a:chExt cx="5792732" cy="310411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0" y="663106"/>
              <a:ext cx="5792732" cy="2400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Tiempo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para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restaurar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el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servicio</a:t>
              </a:r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4" name="Diamond 3">
              <a:extLst>
                <a:ext uri="{FF2B5EF4-FFF2-40B4-BE49-F238E27FC236}">
                  <a16:creationId xmlns:a16="http://schemas.microsoft.com/office/drawing/2014/main" id="{051C3047-504F-3547-A8E4-0B2C79E273A7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EE16C122-E5C6-D745-83B9-33097BF32F37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47027106-CBCD-0240-814A-4AC6C2EF40DD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3F81664E-9E50-BD45-B70A-94EEFDB86D5D}"/>
              </a:ext>
            </a:extLst>
          </p:cNvPr>
          <p:cNvSpPr txBox="1"/>
          <p:nvPr/>
        </p:nvSpPr>
        <p:spPr>
          <a:xfrm>
            <a:off x="2723107" y="4156523"/>
            <a:ext cx="2113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  <a:latin typeface="Ubuntu" panose="020B0504030602030204" pitchFamily="34" charset="0"/>
              </a:rPr>
              <a:t>Time to Restore Service</a:t>
            </a:r>
            <a:endParaRPr lang="en-NL" sz="1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165996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37091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E1EFB4C-1311-B440-95C3-BA632B2F7241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11DE3CD-0A56-EA49-BAD4-E1141CFE920B}"/>
              </a:ext>
            </a:extLst>
          </p:cNvPr>
          <p:cNvGrpSpPr/>
          <p:nvPr/>
        </p:nvGrpSpPr>
        <p:grpSpPr>
          <a:xfrm>
            <a:off x="883470" y="1482496"/>
            <a:ext cx="5792732" cy="2186196"/>
            <a:chOff x="782731" y="1470475"/>
            <a:chExt cx="5792732" cy="218619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82731" y="1470475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Tiempo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de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aprendizaje</a:t>
              </a:r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34B95C0-F5BF-2E4F-A033-A6B9973B7448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975C12E-419E-0C46-8C87-95AB33D8608B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AF73833-4FBD-7648-82A7-CC4201E96683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DC57A0D5-578F-2D46-9F89-FA32EBA19A21}"/>
              </a:ext>
            </a:extLst>
          </p:cNvPr>
          <p:cNvSpPr txBox="1"/>
          <p:nvPr/>
        </p:nvSpPr>
        <p:spPr>
          <a:xfrm>
            <a:off x="3118372" y="3859521"/>
            <a:ext cx="132292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  <a:latin typeface="Ubuntu" panose="020B0504030602030204" pitchFamily="34" charset="0"/>
              </a:rPr>
              <a:t>Time-to-Learn</a:t>
            </a:r>
            <a:endParaRPr lang="en-NL" sz="1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128913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38088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3DC599D-AD1B-104D-B158-5C2A6823AC1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DA5F8CB-036D-9743-A7BD-A80CEEF2B324}"/>
              </a:ext>
            </a:extLst>
          </p:cNvPr>
          <p:cNvGrpSpPr/>
          <p:nvPr/>
        </p:nvGrpSpPr>
        <p:grpSpPr>
          <a:xfrm>
            <a:off x="883471" y="790929"/>
            <a:ext cx="5792732" cy="3104112"/>
            <a:chOff x="883470" y="663106"/>
            <a:chExt cx="5792732" cy="310411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0" y="663106"/>
              <a:ext cx="5792732" cy="2400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Tiempo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para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eliminar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el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impedimento</a:t>
              </a:r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4" name="Diamond 3">
              <a:extLst>
                <a:ext uri="{FF2B5EF4-FFF2-40B4-BE49-F238E27FC236}">
                  <a16:creationId xmlns:a16="http://schemas.microsoft.com/office/drawing/2014/main" id="{051C3047-504F-3547-A8E4-0B2C79E273A7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EE16C122-E5C6-D745-83B9-33097BF32F37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47027106-CBCD-0240-814A-4AC6C2EF40DD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3F81664E-9E50-BD45-B70A-94EEFDB86D5D}"/>
              </a:ext>
            </a:extLst>
          </p:cNvPr>
          <p:cNvSpPr txBox="1"/>
          <p:nvPr/>
        </p:nvSpPr>
        <p:spPr>
          <a:xfrm>
            <a:off x="2534690" y="4156523"/>
            <a:ext cx="24902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  <a:latin typeface="Ubuntu" panose="020B0504030602030204" pitchFamily="34" charset="0"/>
              </a:rPr>
              <a:t>Time to remove Impediment</a:t>
            </a:r>
            <a:endParaRPr lang="en-NL" sz="1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365061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59301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E1EFB4C-1311-B440-95C3-BA632B2F7241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11DE3CD-0A56-EA49-BAD4-E1141CFE920B}"/>
              </a:ext>
            </a:extLst>
          </p:cNvPr>
          <p:cNvGrpSpPr/>
          <p:nvPr/>
        </p:nvGrpSpPr>
        <p:grpSpPr>
          <a:xfrm>
            <a:off x="883470" y="1482496"/>
            <a:ext cx="5792732" cy="2186196"/>
            <a:chOff x="782731" y="1470475"/>
            <a:chExt cx="5792732" cy="218619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82731" y="1470475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Tiempo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para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pivotar</a:t>
              </a:r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34B95C0-F5BF-2E4F-A033-A6B9973B7448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975C12E-419E-0C46-8C87-95AB33D8608B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AF73833-4FBD-7648-82A7-CC4201E96683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DC57A0D5-578F-2D46-9F89-FA32EBA19A21}"/>
              </a:ext>
            </a:extLst>
          </p:cNvPr>
          <p:cNvSpPr txBox="1"/>
          <p:nvPr/>
        </p:nvSpPr>
        <p:spPr>
          <a:xfrm>
            <a:off x="3148187" y="3859521"/>
            <a:ext cx="12632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  <a:latin typeface="Ubuntu" panose="020B0504030602030204" pitchFamily="34" charset="0"/>
              </a:rPr>
              <a:t>Time to Pivot</a:t>
            </a:r>
            <a:endParaRPr lang="en-NL" sz="1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82579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B3240-90A9-2045-9B24-092DEDC3A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6F52F0-3A96-5E4D-B754-B812A863C0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C878E023-EBA1-A649-9F84-9426DC737CAD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DE84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F46A24F-F843-6F43-B798-8E0A66AEBE9A}"/>
              </a:ext>
            </a:extLst>
          </p:cNvPr>
          <p:cNvSpPr/>
          <p:nvPr/>
        </p:nvSpPr>
        <p:spPr>
          <a:xfrm>
            <a:off x="654576" y="629685"/>
            <a:ext cx="6326488" cy="3992292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NL" sz="9600">
              <a:latin typeface="Marvel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3D77AE-9792-C547-90E9-C96C9012A78D}"/>
              </a:ext>
            </a:extLst>
          </p:cNvPr>
          <p:cNvSpPr txBox="1"/>
          <p:nvPr/>
        </p:nvSpPr>
        <p:spPr>
          <a:xfrm>
            <a:off x="1154265" y="1964111"/>
            <a:ext cx="54513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8000" dirty="0">
                <a:latin typeface="Marvel" pitchFamily="2" charset="0"/>
              </a:rPr>
              <a:t>UNREALIZED VALUE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283D89-81C5-A942-931B-F37B88051625}"/>
              </a:ext>
            </a:extLst>
          </p:cNvPr>
          <p:cNvSpPr txBox="1"/>
          <p:nvPr/>
        </p:nvSpPr>
        <p:spPr>
          <a:xfrm>
            <a:off x="1363877" y="2992265"/>
            <a:ext cx="50321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000" dirty="0" err="1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Valor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 no </a:t>
            </a:r>
            <a:r>
              <a:rPr lang="en-GB" sz="1000" dirty="0" err="1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realizado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: El </a:t>
            </a:r>
            <a:r>
              <a:rPr lang="en-GB" sz="1000" dirty="0" err="1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valor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GB" sz="1000" dirty="0" err="1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futuro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GB" sz="1000" dirty="0" err="1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potencial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 que </a:t>
            </a:r>
            <a:r>
              <a:rPr lang="en-GB" sz="1000" dirty="0" err="1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podría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GB" sz="1000" dirty="0" err="1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obtenerse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GB" sz="1000" dirty="0" err="1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si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 la </a:t>
            </a:r>
            <a:r>
              <a:rPr lang="en-GB" sz="1000" dirty="0" err="1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organización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 </a:t>
            </a:r>
          </a:p>
          <a:p>
            <a:pPr algn="ctr"/>
            <a:r>
              <a:rPr lang="en-GB" sz="1000" dirty="0" err="1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cubriera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 las </a:t>
            </a:r>
            <a:r>
              <a:rPr lang="en-GB" sz="1000" dirty="0" err="1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necesidades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 de </a:t>
            </a:r>
            <a:r>
              <a:rPr lang="en-GB" sz="1000" dirty="0" err="1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todos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 los </a:t>
            </a:r>
            <a:r>
              <a:rPr lang="en-GB" sz="1000" dirty="0" err="1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clientes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 o </a:t>
            </a:r>
            <a:r>
              <a:rPr lang="en-GB" sz="1000" dirty="0" err="1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usuarios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GB" sz="1000" dirty="0" err="1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potenciales</a:t>
            </a:r>
            <a:endParaRPr lang="en-NL" sz="1000" dirty="0">
              <a:solidFill>
                <a:schemeClr val="bg1">
                  <a:lumMod val="50000"/>
                </a:schemeClr>
              </a:solidFill>
              <a:latin typeface="Ubuntu" panose="020B0504030602030204" pitchFamily="34" charset="0"/>
            </a:endParaRPr>
          </a:p>
        </p:txBody>
      </p:sp>
      <p:sp>
        <p:nvSpPr>
          <p:cNvPr id="24" name="Hexagon 23">
            <a:extLst>
              <a:ext uri="{FF2B5EF4-FFF2-40B4-BE49-F238E27FC236}">
                <a16:creationId xmlns:a16="http://schemas.microsoft.com/office/drawing/2014/main" id="{B77BC908-5A71-5648-86F4-1DD501B1A47A}"/>
              </a:ext>
            </a:extLst>
          </p:cNvPr>
          <p:cNvSpPr/>
          <p:nvPr/>
        </p:nvSpPr>
        <p:spPr>
          <a:xfrm>
            <a:off x="-263472" y="887581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5" name="Hexagon 24">
            <a:extLst>
              <a:ext uri="{FF2B5EF4-FFF2-40B4-BE49-F238E27FC236}">
                <a16:creationId xmlns:a16="http://schemas.microsoft.com/office/drawing/2014/main" id="{CA52172E-44FE-964B-8A80-395B31A859C7}"/>
              </a:ext>
            </a:extLst>
          </p:cNvPr>
          <p:cNvSpPr/>
          <p:nvPr/>
        </p:nvSpPr>
        <p:spPr>
          <a:xfrm>
            <a:off x="-267574" y="1402464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6" name="Hexagon 25">
            <a:extLst>
              <a:ext uri="{FF2B5EF4-FFF2-40B4-BE49-F238E27FC236}">
                <a16:creationId xmlns:a16="http://schemas.microsoft.com/office/drawing/2014/main" id="{08EC8FA2-7049-534E-A372-EC6A91A4CE79}"/>
              </a:ext>
            </a:extLst>
          </p:cNvPr>
          <p:cNvSpPr/>
          <p:nvPr/>
        </p:nvSpPr>
        <p:spPr>
          <a:xfrm>
            <a:off x="-267574" y="1917347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7" name="Hexagon 26">
            <a:extLst>
              <a:ext uri="{FF2B5EF4-FFF2-40B4-BE49-F238E27FC236}">
                <a16:creationId xmlns:a16="http://schemas.microsoft.com/office/drawing/2014/main" id="{718BA15D-DE98-8D43-9A3F-36F37A37AF2D}"/>
              </a:ext>
            </a:extLst>
          </p:cNvPr>
          <p:cNvSpPr/>
          <p:nvPr/>
        </p:nvSpPr>
        <p:spPr>
          <a:xfrm>
            <a:off x="-271676" y="2432230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8" name="Hexagon 27">
            <a:extLst>
              <a:ext uri="{FF2B5EF4-FFF2-40B4-BE49-F238E27FC236}">
                <a16:creationId xmlns:a16="http://schemas.microsoft.com/office/drawing/2014/main" id="{5EF61F84-17B4-324C-9CD3-E07B3D18F12C}"/>
              </a:ext>
            </a:extLst>
          </p:cNvPr>
          <p:cNvSpPr/>
          <p:nvPr/>
        </p:nvSpPr>
        <p:spPr>
          <a:xfrm>
            <a:off x="-269625" y="2949651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9" name="Hexagon 28">
            <a:extLst>
              <a:ext uri="{FF2B5EF4-FFF2-40B4-BE49-F238E27FC236}">
                <a16:creationId xmlns:a16="http://schemas.microsoft.com/office/drawing/2014/main" id="{6099D7E0-C13A-7847-84ED-EA0C5524E554}"/>
              </a:ext>
            </a:extLst>
          </p:cNvPr>
          <p:cNvSpPr/>
          <p:nvPr/>
        </p:nvSpPr>
        <p:spPr>
          <a:xfrm>
            <a:off x="-273727" y="3464534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0" name="Hexagon 29">
            <a:extLst>
              <a:ext uri="{FF2B5EF4-FFF2-40B4-BE49-F238E27FC236}">
                <a16:creationId xmlns:a16="http://schemas.microsoft.com/office/drawing/2014/main" id="{920910FA-5581-F04C-9A39-2A4938FE8099}"/>
              </a:ext>
            </a:extLst>
          </p:cNvPr>
          <p:cNvSpPr/>
          <p:nvPr/>
        </p:nvSpPr>
        <p:spPr>
          <a:xfrm>
            <a:off x="-263472" y="3976879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1" name="Hexagon 30">
            <a:extLst>
              <a:ext uri="{FF2B5EF4-FFF2-40B4-BE49-F238E27FC236}">
                <a16:creationId xmlns:a16="http://schemas.microsoft.com/office/drawing/2014/main" id="{8BBDE08F-BA25-4943-9CD6-08F91133CB36}"/>
              </a:ext>
            </a:extLst>
          </p:cNvPr>
          <p:cNvSpPr/>
          <p:nvPr/>
        </p:nvSpPr>
        <p:spPr>
          <a:xfrm>
            <a:off x="7276165" y="887581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2" name="Hexagon 31">
            <a:extLst>
              <a:ext uri="{FF2B5EF4-FFF2-40B4-BE49-F238E27FC236}">
                <a16:creationId xmlns:a16="http://schemas.microsoft.com/office/drawing/2014/main" id="{1FBA123F-FD40-8849-9469-AF75E6B929B7}"/>
              </a:ext>
            </a:extLst>
          </p:cNvPr>
          <p:cNvSpPr/>
          <p:nvPr/>
        </p:nvSpPr>
        <p:spPr>
          <a:xfrm>
            <a:off x="7272063" y="1402464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3" name="Hexagon 32">
            <a:extLst>
              <a:ext uri="{FF2B5EF4-FFF2-40B4-BE49-F238E27FC236}">
                <a16:creationId xmlns:a16="http://schemas.microsoft.com/office/drawing/2014/main" id="{A5F73996-9447-1848-B658-78DFF6A9C779}"/>
              </a:ext>
            </a:extLst>
          </p:cNvPr>
          <p:cNvSpPr/>
          <p:nvPr/>
        </p:nvSpPr>
        <p:spPr>
          <a:xfrm>
            <a:off x="7272063" y="1917347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4" name="Hexagon 33">
            <a:extLst>
              <a:ext uri="{FF2B5EF4-FFF2-40B4-BE49-F238E27FC236}">
                <a16:creationId xmlns:a16="http://schemas.microsoft.com/office/drawing/2014/main" id="{275693F2-68C2-3E4F-BA5E-B253F0E64904}"/>
              </a:ext>
            </a:extLst>
          </p:cNvPr>
          <p:cNvSpPr/>
          <p:nvPr/>
        </p:nvSpPr>
        <p:spPr>
          <a:xfrm>
            <a:off x="7267961" y="2432230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5" name="Hexagon 34">
            <a:extLst>
              <a:ext uri="{FF2B5EF4-FFF2-40B4-BE49-F238E27FC236}">
                <a16:creationId xmlns:a16="http://schemas.microsoft.com/office/drawing/2014/main" id="{0037A2A0-8D75-B940-835C-26E592882C69}"/>
              </a:ext>
            </a:extLst>
          </p:cNvPr>
          <p:cNvSpPr/>
          <p:nvPr/>
        </p:nvSpPr>
        <p:spPr>
          <a:xfrm>
            <a:off x="7270012" y="2949651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6" name="Hexagon 35">
            <a:extLst>
              <a:ext uri="{FF2B5EF4-FFF2-40B4-BE49-F238E27FC236}">
                <a16:creationId xmlns:a16="http://schemas.microsoft.com/office/drawing/2014/main" id="{34ABA7B3-653A-E24D-B127-F6F5AEBE2C7B}"/>
              </a:ext>
            </a:extLst>
          </p:cNvPr>
          <p:cNvSpPr/>
          <p:nvPr/>
        </p:nvSpPr>
        <p:spPr>
          <a:xfrm>
            <a:off x="7265910" y="3464534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7" name="Hexagon 36">
            <a:extLst>
              <a:ext uri="{FF2B5EF4-FFF2-40B4-BE49-F238E27FC236}">
                <a16:creationId xmlns:a16="http://schemas.microsoft.com/office/drawing/2014/main" id="{980F8705-E6AE-3E4B-9146-F98BFFE8E753}"/>
              </a:ext>
            </a:extLst>
          </p:cNvPr>
          <p:cNvSpPr/>
          <p:nvPr/>
        </p:nvSpPr>
        <p:spPr>
          <a:xfrm>
            <a:off x="7276165" y="3976879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86318937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65140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3DC599D-AD1B-104D-B158-5C2A6823AC1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DA5F8CB-036D-9743-A7BD-A80CEEF2B324}"/>
              </a:ext>
            </a:extLst>
          </p:cNvPr>
          <p:cNvGrpSpPr/>
          <p:nvPr/>
        </p:nvGrpSpPr>
        <p:grpSpPr>
          <a:xfrm>
            <a:off x="883471" y="1432609"/>
            <a:ext cx="5792732" cy="2462432"/>
            <a:chOff x="883470" y="1304786"/>
            <a:chExt cx="5792732" cy="24624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0" y="130478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Tendencias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de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defectos</a:t>
              </a:r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4" name="Diamond 3">
              <a:extLst>
                <a:ext uri="{FF2B5EF4-FFF2-40B4-BE49-F238E27FC236}">
                  <a16:creationId xmlns:a16="http://schemas.microsoft.com/office/drawing/2014/main" id="{051C3047-504F-3547-A8E4-0B2C79E273A7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EE16C122-E5C6-D745-83B9-33097BF32F37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47027106-CBCD-0240-814A-4AC6C2EF40DD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3F81664E-9E50-BD45-B70A-94EEFDB86D5D}"/>
              </a:ext>
            </a:extLst>
          </p:cNvPr>
          <p:cNvSpPr txBox="1"/>
          <p:nvPr/>
        </p:nvSpPr>
        <p:spPr>
          <a:xfrm>
            <a:off x="3113213" y="4156523"/>
            <a:ext cx="13332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  <a:latin typeface="Ubuntu" panose="020B0504030602030204" pitchFamily="34" charset="0"/>
              </a:rPr>
              <a:t>Defect Trends</a:t>
            </a:r>
            <a:endParaRPr lang="en-NL" sz="1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1152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32779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E1EFB4C-1311-B440-95C3-BA632B2F7241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11DE3CD-0A56-EA49-BAD4-E1141CFE920B}"/>
              </a:ext>
            </a:extLst>
          </p:cNvPr>
          <p:cNvGrpSpPr/>
          <p:nvPr/>
        </p:nvGrpSpPr>
        <p:grpSpPr>
          <a:xfrm>
            <a:off x="883470" y="1482496"/>
            <a:ext cx="5792732" cy="2186196"/>
            <a:chOff x="782731" y="1470475"/>
            <a:chExt cx="5792732" cy="218619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82731" y="1470475"/>
              <a:ext cx="579273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Tasa de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innovación</a:t>
              </a:r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34B95C0-F5BF-2E4F-A033-A6B9973B7448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975C12E-419E-0C46-8C87-95AB33D8608B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AF73833-4FBD-7648-82A7-CC4201E96683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DC57A0D5-578F-2D46-9F89-FA32EBA19A21}"/>
              </a:ext>
            </a:extLst>
          </p:cNvPr>
          <p:cNvSpPr txBox="1"/>
          <p:nvPr/>
        </p:nvSpPr>
        <p:spPr>
          <a:xfrm>
            <a:off x="3046046" y="3859521"/>
            <a:ext cx="14675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  <a:latin typeface="Ubuntu" panose="020B0504030602030204" pitchFamily="34" charset="0"/>
              </a:rPr>
              <a:t>Innovation Rate</a:t>
            </a:r>
            <a:endParaRPr lang="en-NL" sz="1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417762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356253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3DC599D-AD1B-104D-B158-5C2A6823AC1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DA5F8CB-036D-9743-A7BD-A80CEEF2B324}"/>
              </a:ext>
            </a:extLst>
          </p:cNvPr>
          <p:cNvGrpSpPr/>
          <p:nvPr/>
        </p:nvGrpSpPr>
        <p:grpSpPr>
          <a:xfrm>
            <a:off x="883471" y="1432609"/>
            <a:ext cx="5792732" cy="2462432"/>
            <a:chOff x="883470" y="1304786"/>
            <a:chExt cx="5792732" cy="24624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0" y="1304786"/>
              <a:ext cx="579273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Índice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de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producto</a:t>
              </a:r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4" name="Diamond 3">
              <a:extLst>
                <a:ext uri="{FF2B5EF4-FFF2-40B4-BE49-F238E27FC236}">
                  <a16:creationId xmlns:a16="http://schemas.microsoft.com/office/drawing/2014/main" id="{051C3047-504F-3547-A8E4-0B2C79E273A7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EE16C122-E5C6-D745-83B9-33097BF32F37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47027106-CBCD-0240-814A-4AC6C2EF40DD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3F81664E-9E50-BD45-B70A-94EEFDB86D5D}"/>
              </a:ext>
            </a:extLst>
          </p:cNvPr>
          <p:cNvSpPr txBox="1"/>
          <p:nvPr/>
        </p:nvSpPr>
        <p:spPr>
          <a:xfrm>
            <a:off x="2950124" y="4156523"/>
            <a:ext cx="16594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  <a:latin typeface="Ubuntu" panose="020B0504030602030204" pitchFamily="34" charset="0"/>
              </a:rPr>
              <a:t>On- Product Index</a:t>
            </a:r>
            <a:endParaRPr lang="en-NL" sz="1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044728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58988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E1EFB4C-1311-B440-95C3-BA632B2F7241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11DE3CD-0A56-EA49-BAD4-E1141CFE920B}"/>
              </a:ext>
            </a:extLst>
          </p:cNvPr>
          <p:cNvGrpSpPr/>
          <p:nvPr/>
        </p:nvGrpSpPr>
        <p:grpSpPr>
          <a:xfrm>
            <a:off x="883470" y="1482496"/>
            <a:ext cx="5792732" cy="2186196"/>
            <a:chOff x="782731" y="1470475"/>
            <a:chExt cx="5792732" cy="218619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82731" y="1470475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Índice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de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versiones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instaladas</a:t>
              </a:r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34B95C0-F5BF-2E4F-A033-A6B9973B7448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975C12E-419E-0C46-8C87-95AB33D8608B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AF73833-4FBD-7648-82A7-CC4201E96683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DC57A0D5-578F-2D46-9F89-FA32EBA19A21}"/>
              </a:ext>
            </a:extLst>
          </p:cNvPr>
          <p:cNvSpPr txBox="1"/>
          <p:nvPr/>
        </p:nvSpPr>
        <p:spPr>
          <a:xfrm>
            <a:off x="2764206" y="3859521"/>
            <a:ext cx="20312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  <a:latin typeface="Ubuntu" panose="020B0504030602030204" pitchFamily="34" charset="0"/>
              </a:rPr>
              <a:t>Installed Version Index</a:t>
            </a:r>
            <a:endParaRPr lang="en-NL" sz="1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196005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41006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3DC599D-AD1B-104D-B158-5C2A6823AC1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DA5F8CB-036D-9743-A7BD-A80CEEF2B324}"/>
              </a:ext>
            </a:extLst>
          </p:cNvPr>
          <p:cNvGrpSpPr/>
          <p:nvPr/>
        </p:nvGrpSpPr>
        <p:grpSpPr>
          <a:xfrm>
            <a:off x="883471" y="1432609"/>
            <a:ext cx="5792732" cy="2462432"/>
            <a:chOff x="883470" y="1304786"/>
            <a:chExt cx="5792732" cy="24624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0" y="1304786"/>
              <a:ext cx="579273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Deuda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técnica</a:t>
              </a:r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4" name="Diamond 3">
              <a:extLst>
                <a:ext uri="{FF2B5EF4-FFF2-40B4-BE49-F238E27FC236}">
                  <a16:creationId xmlns:a16="http://schemas.microsoft.com/office/drawing/2014/main" id="{051C3047-504F-3547-A8E4-0B2C79E273A7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EE16C122-E5C6-D745-83B9-33097BF32F37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47027106-CBCD-0240-814A-4AC6C2EF40DD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3F81664E-9E50-BD45-B70A-94EEFDB86D5D}"/>
              </a:ext>
            </a:extLst>
          </p:cNvPr>
          <p:cNvSpPr txBox="1"/>
          <p:nvPr/>
        </p:nvSpPr>
        <p:spPr>
          <a:xfrm>
            <a:off x="3087309" y="4156523"/>
            <a:ext cx="13850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  <a:latin typeface="Ubuntu" panose="020B0504030602030204" pitchFamily="34" charset="0"/>
              </a:rPr>
              <a:t>Technical Debt</a:t>
            </a:r>
            <a:endParaRPr lang="en-NL" sz="1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49596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34470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71114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E1EFB4C-1311-B440-95C3-BA632B2F7241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11DE3CD-0A56-EA49-BAD4-E1141CFE920B}"/>
              </a:ext>
            </a:extLst>
          </p:cNvPr>
          <p:cNvGrpSpPr/>
          <p:nvPr/>
        </p:nvGrpSpPr>
        <p:grpSpPr>
          <a:xfrm>
            <a:off x="883470" y="1009257"/>
            <a:ext cx="5792732" cy="2892044"/>
            <a:chOff x="782731" y="764627"/>
            <a:chExt cx="5792732" cy="289204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82731" y="764627"/>
              <a:ext cx="5792732" cy="2400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Recuento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de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incidentes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de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producción</a:t>
              </a:r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34B95C0-F5BF-2E4F-A033-A6B9973B7448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975C12E-419E-0C46-8C87-95AB33D8608B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AF73833-4FBD-7648-82A7-CC4201E96683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DC57A0D5-578F-2D46-9F89-FA32EBA19A21}"/>
              </a:ext>
            </a:extLst>
          </p:cNvPr>
          <p:cNvSpPr txBox="1"/>
          <p:nvPr/>
        </p:nvSpPr>
        <p:spPr>
          <a:xfrm>
            <a:off x="2619648" y="4092130"/>
            <a:ext cx="23203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  <a:latin typeface="Ubuntu" panose="020B0504030602030204" pitchFamily="34" charset="0"/>
              </a:rPr>
              <a:t>Production Incident Count</a:t>
            </a:r>
            <a:endParaRPr lang="en-NL" sz="1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943611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27846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3DC599D-AD1B-104D-B158-5C2A6823AC1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DA5F8CB-036D-9743-A7BD-A80CEEF2B324}"/>
              </a:ext>
            </a:extLst>
          </p:cNvPr>
          <p:cNvGrpSpPr/>
          <p:nvPr/>
        </p:nvGrpSpPr>
        <p:grpSpPr>
          <a:xfrm>
            <a:off x="883471" y="1432609"/>
            <a:ext cx="5792732" cy="2462432"/>
            <a:chOff x="883470" y="1304786"/>
            <a:chExt cx="5792732" cy="24624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0" y="130478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Tasa de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errores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del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cambio</a:t>
              </a:r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4" name="Diamond 3">
              <a:extLst>
                <a:ext uri="{FF2B5EF4-FFF2-40B4-BE49-F238E27FC236}">
                  <a16:creationId xmlns:a16="http://schemas.microsoft.com/office/drawing/2014/main" id="{051C3047-504F-3547-A8E4-0B2C79E273A7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EE16C122-E5C6-D745-83B9-33097BF32F37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47027106-CBCD-0240-814A-4AC6C2EF40DD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3F81664E-9E50-BD45-B70A-94EEFDB86D5D}"/>
              </a:ext>
            </a:extLst>
          </p:cNvPr>
          <p:cNvSpPr txBox="1"/>
          <p:nvPr/>
        </p:nvSpPr>
        <p:spPr>
          <a:xfrm>
            <a:off x="2877059" y="4156523"/>
            <a:ext cx="18055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  <a:latin typeface="Ubuntu" panose="020B0504030602030204" pitchFamily="34" charset="0"/>
              </a:rPr>
              <a:t>Change Failure Rate</a:t>
            </a:r>
            <a:endParaRPr lang="en-NL" sz="1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672327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05661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E1EFB4C-1311-B440-95C3-BA632B2F7241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11DE3CD-0A56-EA49-BAD4-E1141CFE920B}"/>
              </a:ext>
            </a:extLst>
          </p:cNvPr>
          <p:cNvGrpSpPr/>
          <p:nvPr/>
        </p:nvGrpSpPr>
        <p:grpSpPr>
          <a:xfrm>
            <a:off x="883470" y="1009257"/>
            <a:ext cx="5792732" cy="2892044"/>
            <a:chOff x="782731" y="764627"/>
            <a:chExt cx="5792732" cy="289204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82731" y="764627"/>
              <a:ext cx="5792732" cy="2400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Versiones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de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productos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activos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(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código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)</a:t>
              </a:r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34B95C0-F5BF-2E4F-A033-A6B9973B7448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975C12E-419E-0C46-8C87-95AB33D8608B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AF73833-4FBD-7648-82A7-CC4201E96683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DC57A0D5-578F-2D46-9F89-FA32EBA19A21}"/>
              </a:ext>
            </a:extLst>
          </p:cNvPr>
          <p:cNvSpPr txBox="1"/>
          <p:nvPr/>
        </p:nvSpPr>
        <p:spPr>
          <a:xfrm>
            <a:off x="2409943" y="4092130"/>
            <a:ext cx="27397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  <a:latin typeface="Ubuntu" panose="020B0504030602030204" pitchFamily="34" charset="0"/>
              </a:rPr>
              <a:t>Active Product (Code) Branches</a:t>
            </a:r>
            <a:endParaRPr lang="en-NL" sz="1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4349140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889843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3DC599D-AD1B-104D-B158-5C2A6823AC1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DA5F8CB-036D-9743-A7BD-A80CEEF2B324}"/>
              </a:ext>
            </a:extLst>
          </p:cNvPr>
          <p:cNvGrpSpPr/>
          <p:nvPr/>
        </p:nvGrpSpPr>
        <p:grpSpPr>
          <a:xfrm>
            <a:off x="883471" y="927286"/>
            <a:ext cx="5792732" cy="3064007"/>
            <a:chOff x="883470" y="703211"/>
            <a:chExt cx="5792732" cy="306400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0" y="703211"/>
              <a:ext cx="5792732" cy="2400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Tiempo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para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enchufar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código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entre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versiones</a:t>
              </a:r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4" name="Diamond 3">
              <a:extLst>
                <a:ext uri="{FF2B5EF4-FFF2-40B4-BE49-F238E27FC236}">
                  <a16:creationId xmlns:a16="http://schemas.microsoft.com/office/drawing/2014/main" id="{051C3047-504F-3547-A8E4-0B2C79E273A7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EE16C122-E5C6-D745-83B9-33097BF32F37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47027106-CBCD-0240-814A-4AC6C2EF40DD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3F81664E-9E50-BD45-B70A-94EEFDB86D5D}"/>
              </a:ext>
            </a:extLst>
          </p:cNvPr>
          <p:cNvSpPr txBox="1"/>
          <p:nvPr/>
        </p:nvSpPr>
        <p:spPr>
          <a:xfrm>
            <a:off x="1852611" y="4252775"/>
            <a:ext cx="38544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  <a:latin typeface="Ubuntu" panose="020B0504030602030204" pitchFamily="34" charset="0"/>
              </a:rPr>
              <a:t>Time Spent Merging Code Between Branches</a:t>
            </a:r>
            <a:endParaRPr lang="en-NL" sz="1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2667934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78069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E1EFB4C-1311-B440-95C3-BA632B2F7241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11DE3CD-0A56-EA49-BAD4-E1141CFE920B}"/>
              </a:ext>
            </a:extLst>
          </p:cNvPr>
          <p:cNvGrpSpPr/>
          <p:nvPr/>
        </p:nvGrpSpPr>
        <p:grpSpPr>
          <a:xfrm>
            <a:off x="883470" y="993215"/>
            <a:ext cx="5792732" cy="2851939"/>
            <a:chOff x="782731" y="804732"/>
            <a:chExt cx="5792732" cy="2851939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82731" y="804732"/>
              <a:ext cx="5792732" cy="2400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Tiempo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invertido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en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el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cambio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de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contexto</a:t>
              </a:r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34B95C0-F5BF-2E4F-A033-A6B9973B7448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975C12E-419E-0C46-8C87-95AB33D8608B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AF73833-4FBD-7648-82A7-CC4201E96683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DC57A0D5-578F-2D46-9F89-FA32EBA19A21}"/>
              </a:ext>
            </a:extLst>
          </p:cNvPr>
          <p:cNvSpPr txBox="1"/>
          <p:nvPr/>
        </p:nvSpPr>
        <p:spPr>
          <a:xfrm>
            <a:off x="2443252" y="4035983"/>
            <a:ext cx="26731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  <a:latin typeface="Ubuntu" panose="020B0504030602030204" pitchFamily="34" charset="0"/>
              </a:rPr>
              <a:t>Time Spent Context- Switching</a:t>
            </a:r>
            <a:endParaRPr lang="en-NL" sz="1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08890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600D1D70-D204-BF4A-9602-567DB820D549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DE84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A842025-A047-8846-9CCB-E08050201251}"/>
              </a:ext>
            </a:extLst>
          </p:cNvPr>
          <p:cNvSpPr/>
          <p:nvPr/>
        </p:nvSpPr>
        <p:spPr>
          <a:xfrm>
            <a:off x="654576" y="629685"/>
            <a:ext cx="6326488" cy="3992292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NL" sz="9600">
              <a:latin typeface="Marvel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9C3FC67-B1A4-5B43-A920-875924D5B1D9}"/>
              </a:ext>
            </a:extLst>
          </p:cNvPr>
          <p:cNvSpPr txBox="1"/>
          <p:nvPr/>
        </p:nvSpPr>
        <p:spPr>
          <a:xfrm>
            <a:off x="1054151" y="1964111"/>
            <a:ext cx="54513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8000" dirty="0">
                <a:latin typeface="Marvel" pitchFamily="2" charset="0"/>
              </a:rPr>
              <a:t>TIME TO MARKET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762688F-2496-B440-A225-A32781C801C0}"/>
              </a:ext>
            </a:extLst>
          </p:cNvPr>
          <p:cNvSpPr txBox="1"/>
          <p:nvPr/>
        </p:nvSpPr>
        <p:spPr>
          <a:xfrm>
            <a:off x="1748183" y="2983424"/>
            <a:ext cx="41392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000" dirty="0" err="1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Tiempo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 de </a:t>
            </a:r>
            <a:r>
              <a:rPr lang="en-GB" sz="1000" dirty="0" err="1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comercialización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: La </a:t>
            </a:r>
            <a:r>
              <a:rPr lang="en-GB" sz="1000" dirty="0" err="1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capacidad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 de la </a:t>
            </a:r>
            <a:r>
              <a:rPr lang="en-GB" sz="1000" dirty="0" err="1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organización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 </a:t>
            </a:r>
          </a:p>
          <a:p>
            <a:pPr algn="ctr"/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para </a:t>
            </a:r>
            <a:r>
              <a:rPr lang="en-GB" sz="1000" dirty="0" err="1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ofrecer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GB" sz="1000" dirty="0" err="1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rápidamente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GB" sz="1000" dirty="0" err="1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nuevas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GB" sz="1000" dirty="0" err="1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capacidades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, </a:t>
            </a:r>
            <a:r>
              <a:rPr lang="en-GB" sz="1000" dirty="0" err="1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servicios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 o </a:t>
            </a:r>
            <a:r>
              <a:rPr lang="en-GB" sz="1000" dirty="0" err="1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productos</a:t>
            </a:r>
            <a:endParaRPr lang="en-NL" sz="1000" dirty="0">
              <a:solidFill>
                <a:schemeClr val="bg1">
                  <a:lumMod val="50000"/>
                </a:schemeClr>
              </a:solidFill>
              <a:latin typeface="Ubuntu" panose="020B0504030602030204" pitchFamily="34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BCEF5895-CE02-491E-B177-225424A65A3C}"/>
                  </a:ext>
                </a:extLst>
              </p14:cNvPr>
              <p14:cNvContentPartPr/>
              <p14:nvPr/>
            </p14:nvContentPartPr>
            <p14:xfrm>
              <a:off x="1426583" y="647501"/>
              <a:ext cx="6840" cy="1332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BCEF5895-CE02-491E-B177-225424A65A3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417583" y="638501"/>
                <a:ext cx="24480" cy="30960"/>
              </a:xfrm>
              <a:prstGeom prst="rect">
                <a:avLst/>
              </a:prstGeom>
            </p:spPr>
          </p:pic>
        </mc:Fallback>
      </mc:AlternateContent>
      <p:sp>
        <p:nvSpPr>
          <p:cNvPr id="17" name="Oval 16">
            <a:extLst>
              <a:ext uri="{FF2B5EF4-FFF2-40B4-BE49-F238E27FC236}">
                <a16:creationId xmlns:a16="http://schemas.microsoft.com/office/drawing/2014/main" id="{CB22E5B2-FA17-4B48-B310-B555E9419D05}"/>
              </a:ext>
            </a:extLst>
          </p:cNvPr>
          <p:cNvSpPr/>
          <p:nvPr/>
        </p:nvSpPr>
        <p:spPr>
          <a:xfrm>
            <a:off x="-216977" y="707315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98BCC1F-2516-0641-ACED-473982C4D4A6}"/>
              </a:ext>
            </a:extLst>
          </p:cNvPr>
          <p:cNvSpPr/>
          <p:nvPr/>
        </p:nvSpPr>
        <p:spPr>
          <a:xfrm>
            <a:off x="-216977" y="1278168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7245A372-1A6E-B748-8D2B-273DBD603BC2}"/>
              </a:ext>
            </a:extLst>
          </p:cNvPr>
          <p:cNvSpPr/>
          <p:nvPr/>
        </p:nvSpPr>
        <p:spPr>
          <a:xfrm>
            <a:off x="-204735" y="1849021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15B015A-14B7-254B-8260-ECA2B725362D}"/>
              </a:ext>
            </a:extLst>
          </p:cNvPr>
          <p:cNvSpPr/>
          <p:nvPr/>
        </p:nvSpPr>
        <p:spPr>
          <a:xfrm>
            <a:off x="-196141" y="2419874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E5BFBD28-2840-F048-B334-97AD5F8308FD}"/>
              </a:ext>
            </a:extLst>
          </p:cNvPr>
          <p:cNvSpPr/>
          <p:nvPr/>
        </p:nvSpPr>
        <p:spPr>
          <a:xfrm>
            <a:off x="-196142" y="2990727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D730787-7DEA-9F4E-B44A-D157DAD54A64}"/>
              </a:ext>
            </a:extLst>
          </p:cNvPr>
          <p:cNvSpPr/>
          <p:nvPr/>
        </p:nvSpPr>
        <p:spPr>
          <a:xfrm>
            <a:off x="-196142" y="3561580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CA91956-9974-F341-8972-1220C4D250F4}"/>
              </a:ext>
            </a:extLst>
          </p:cNvPr>
          <p:cNvSpPr/>
          <p:nvPr/>
        </p:nvSpPr>
        <p:spPr>
          <a:xfrm>
            <a:off x="-196142" y="4132433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233A7C0-8064-F14C-B970-177190F6A48A}"/>
              </a:ext>
            </a:extLst>
          </p:cNvPr>
          <p:cNvSpPr/>
          <p:nvPr/>
        </p:nvSpPr>
        <p:spPr>
          <a:xfrm>
            <a:off x="7343228" y="707315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15BB55B-2D0F-984C-B8F6-6220CB2433DB}"/>
              </a:ext>
            </a:extLst>
          </p:cNvPr>
          <p:cNvSpPr/>
          <p:nvPr/>
        </p:nvSpPr>
        <p:spPr>
          <a:xfrm>
            <a:off x="7343228" y="1278168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B3BFDC5-8DCA-1648-A952-401D5F4F1B5B}"/>
              </a:ext>
            </a:extLst>
          </p:cNvPr>
          <p:cNvSpPr/>
          <p:nvPr/>
        </p:nvSpPr>
        <p:spPr>
          <a:xfrm>
            <a:off x="7355470" y="1849021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BEDF8339-A069-9444-95F6-AC27AB77D2DB}"/>
              </a:ext>
            </a:extLst>
          </p:cNvPr>
          <p:cNvSpPr/>
          <p:nvPr/>
        </p:nvSpPr>
        <p:spPr>
          <a:xfrm>
            <a:off x="7364064" y="2419874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B416932-3C92-C244-B477-4F0E3EF33021}"/>
              </a:ext>
            </a:extLst>
          </p:cNvPr>
          <p:cNvSpPr/>
          <p:nvPr/>
        </p:nvSpPr>
        <p:spPr>
          <a:xfrm>
            <a:off x="7364063" y="2990727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FA26D1F-2D34-8645-8A32-D647AFBDBC8A}"/>
              </a:ext>
            </a:extLst>
          </p:cNvPr>
          <p:cNvSpPr/>
          <p:nvPr/>
        </p:nvSpPr>
        <p:spPr>
          <a:xfrm>
            <a:off x="7364063" y="3561580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5093D3F0-E97A-A344-A8BB-BE7CDB2E2253}"/>
              </a:ext>
            </a:extLst>
          </p:cNvPr>
          <p:cNvSpPr/>
          <p:nvPr/>
        </p:nvSpPr>
        <p:spPr>
          <a:xfrm>
            <a:off x="7364063" y="4132433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404348971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846850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3DC599D-AD1B-104D-B158-5C2A6823AC1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FFC2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9EAD6C-D563-D744-AFCA-AE8CA95E6630}"/>
              </a:ext>
            </a:extLst>
          </p:cNvPr>
          <p:cNvSpPr txBox="1"/>
          <p:nvPr/>
        </p:nvSpPr>
        <p:spPr>
          <a:xfrm>
            <a:off x="329715" y="1463496"/>
            <a:ext cx="6900243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b="1" dirty="0">
                <a:latin typeface="Ubuntu" panose="020B0504030602030204" pitchFamily="34" charset="0"/>
              </a:rPr>
              <a:t>No </a:t>
            </a:r>
            <a:r>
              <a:rPr lang="en-US" sz="5000" b="1" dirty="0" err="1">
                <a:latin typeface="Ubuntu" panose="020B0504030602030204" pitchFamily="34" charset="0"/>
              </a:rPr>
              <a:t>miden</a:t>
            </a:r>
            <a:r>
              <a:rPr lang="en-US" sz="5000" b="1" dirty="0">
                <a:latin typeface="Ubuntu" panose="020B0504030602030204" pitchFamily="34" charset="0"/>
              </a:rPr>
              <a:t> la </a:t>
            </a:r>
            <a:r>
              <a:rPr lang="en-US" sz="5000" b="1" dirty="0" err="1">
                <a:latin typeface="Ubuntu" panose="020B0504030602030204" pitchFamily="34" charset="0"/>
              </a:rPr>
              <a:t>producción</a:t>
            </a:r>
            <a:r>
              <a:rPr lang="en-NL" sz="5000" b="1" dirty="0">
                <a:latin typeface="Ubuntu" panose="020B0504030602030204" pitchFamily="34" charset="0"/>
              </a:rPr>
              <a:t>. </a:t>
            </a:r>
            <a:r>
              <a:rPr lang="en-US" sz="5000" b="1" dirty="0" err="1">
                <a:latin typeface="Ubuntu" panose="020B0504030602030204" pitchFamily="34" charset="0"/>
              </a:rPr>
              <a:t>Medir</a:t>
            </a:r>
            <a:r>
              <a:rPr lang="en-US" sz="5000" b="1" dirty="0">
                <a:latin typeface="Ubuntu" panose="020B0504030602030204" pitchFamily="34" charset="0"/>
              </a:rPr>
              <a:t> los </a:t>
            </a:r>
            <a:r>
              <a:rPr lang="en-US" sz="5000" b="1" dirty="0" err="1">
                <a:latin typeface="Ubuntu" panose="020B0504030602030204" pitchFamily="34" charset="0"/>
              </a:rPr>
              <a:t>resultados</a:t>
            </a:r>
            <a:endParaRPr lang="en-NL" sz="5000" b="1" dirty="0"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4980287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235282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3DC599D-AD1B-104D-B158-5C2A6823AC1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FFC2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9EAD6C-D563-D744-AFCA-AE8CA95E6630}"/>
              </a:ext>
            </a:extLst>
          </p:cNvPr>
          <p:cNvSpPr txBox="1"/>
          <p:nvPr/>
        </p:nvSpPr>
        <p:spPr>
          <a:xfrm>
            <a:off x="329715" y="1463496"/>
            <a:ext cx="6900243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5000" b="1" dirty="0">
                <a:latin typeface="Ubuntu" panose="020B0504030602030204" pitchFamily="34" charset="0"/>
              </a:rPr>
              <a:t>No se trata de las métricas</a:t>
            </a:r>
            <a:r>
              <a:rPr lang="en-NL" sz="5000" b="1" dirty="0">
                <a:latin typeface="Ubuntu" panose="020B0504030602030204" pitchFamily="34" charset="0"/>
              </a:rPr>
              <a:t>, </a:t>
            </a:r>
            <a:r>
              <a:rPr lang="en-US" sz="5000" b="1" dirty="0" err="1">
                <a:latin typeface="Ubuntu" panose="020B0504030602030204" pitchFamily="34" charset="0"/>
              </a:rPr>
              <a:t>pero</a:t>
            </a:r>
            <a:r>
              <a:rPr lang="en-US" sz="5000" b="1" dirty="0">
                <a:latin typeface="Ubuntu" panose="020B0504030602030204" pitchFamily="34" charset="0"/>
              </a:rPr>
              <a:t> </a:t>
            </a:r>
            <a:r>
              <a:rPr lang="en-US" sz="5000" b="1" dirty="0" err="1">
                <a:latin typeface="Ubuntu" panose="020B0504030602030204" pitchFamily="34" charset="0"/>
              </a:rPr>
              <a:t>sobre</a:t>
            </a:r>
            <a:r>
              <a:rPr lang="en-US" sz="5000" b="1" dirty="0">
                <a:latin typeface="Ubuntu" panose="020B0504030602030204" pitchFamily="34" charset="0"/>
              </a:rPr>
              <a:t> la </a:t>
            </a:r>
            <a:r>
              <a:rPr lang="en-US" sz="5000" b="1" dirty="0" err="1">
                <a:latin typeface="Ubuntu" panose="020B0504030602030204" pitchFamily="34" charset="0"/>
              </a:rPr>
              <a:t>conversación</a:t>
            </a:r>
            <a:endParaRPr lang="en-NL" sz="5000" b="1" dirty="0"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452499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20286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3DC599D-AD1B-104D-B158-5C2A6823AC1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FFC2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9EAD6C-D563-D744-AFCA-AE8CA95E6630}"/>
              </a:ext>
            </a:extLst>
          </p:cNvPr>
          <p:cNvSpPr txBox="1"/>
          <p:nvPr/>
        </p:nvSpPr>
        <p:spPr>
          <a:xfrm>
            <a:off x="329715" y="1078775"/>
            <a:ext cx="6900243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 err="1">
                <a:latin typeface="Ubuntu" panose="020B0504030602030204" pitchFamily="34" charset="0"/>
              </a:rPr>
              <a:t>Aprende</a:t>
            </a:r>
            <a:r>
              <a:rPr lang="en-US" sz="5000" dirty="0">
                <a:latin typeface="Ubuntu" panose="020B0504030602030204" pitchFamily="34" charset="0"/>
              </a:rPr>
              <a:t> </a:t>
            </a:r>
            <a:r>
              <a:rPr lang="en-US" sz="5000" dirty="0" err="1">
                <a:latin typeface="Ubuntu" panose="020B0504030602030204" pitchFamily="34" charset="0"/>
              </a:rPr>
              <a:t>más</a:t>
            </a:r>
            <a:r>
              <a:rPr lang="en-US" sz="5000" dirty="0">
                <a:latin typeface="Ubuntu" panose="020B0504030602030204" pitchFamily="34" charset="0"/>
              </a:rPr>
              <a:t> </a:t>
            </a:r>
            <a:r>
              <a:rPr lang="en-US" sz="5000" dirty="0" err="1">
                <a:latin typeface="Ubuntu" panose="020B0504030602030204" pitchFamily="34" charset="0"/>
              </a:rPr>
              <a:t>sobre</a:t>
            </a:r>
            <a:r>
              <a:rPr lang="en-US" sz="5000" dirty="0">
                <a:latin typeface="Ubuntu" panose="020B0504030602030204" pitchFamily="34" charset="0"/>
              </a:rPr>
              <a:t> </a:t>
            </a:r>
            <a:r>
              <a:rPr lang="en-NL" sz="5000" b="1" dirty="0">
                <a:latin typeface="Ubuntu" panose="020B0504030602030204" pitchFamily="34" charset="0"/>
              </a:rPr>
              <a:t>Evidence Based Management </a:t>
            </a:r>
            <a:r>
              <a:rPr lang="en-US" sz="5000" dirty="0" err="1">
                <a:latin typeface="Ubuntu" panose="020B0504030602030204" pitchFamily="34" charset="0"/>
              </a:rPr>
              <a:t>en</a:t>
            </a:r>
            <a:endParaRPr lang="en-NL" sz="5000" dirty="0">
              <a:latin typeface="Ubuntu" panose="020B0504030602030204" pitchFamily="34" charset="0"/>
            </a:endParaRPr>
          </a:p>
          <a:p>
            <a:pPr algn="ctr"/>
            <a:r>
              <a:rPr lang="en-NL" sz="5000" dirty="0">
                <a:latin typeface="Ubuntu" panose="020B0504030602030204" pitchFamily="34" charset="0"/>
              </a:rPr>
              <a:t>http://scrum.org/EBM</a:t>
            </a:r>
          </a:p>
        </p:txBody>
      </p:sp>
    </p:spTree>
    <p:extLst>
      <p:ext uri="{BB962C8B-B14F-4D97-AF65-F5344CB8AC3E}">
        <p14:creationId xmlns:p14="http://schemas.microsoft.com/office/powerpoint/2010/main" val="1377554222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486122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09EAD6C-D563-D744-AFCA-AE8CA95E6630}"/>
              </a:ext>
            </a:extLst>
          </p:cNvPr>
          <p:cNvSpPr txBox="1"/>
          <p:nvPr/>
        </p:nvSpPr>
        <p:spPr>
          <a:xfrm>
            <a:off x="250558" y="173949"/>
            <a:ext cx="70585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 err="1">
                <a:latin typeface="Ubuntu" panose="020B0504030602030204" pitchFamily="34" charset="0"/>
              </a:rPr>
              <a:t>Ejemplo</a:t>
            </a:r>
            <a:r>
              <a:rPr lang="en-GB" sz="2000" b="1" dirty="0">
                <a:latin typeface="Ubuntu" panose="020B0504030602030204" pitchFamily="34" charset="0"/>
              </a:rPr>
              <a:t> de </a:t>
            </a:r>
            <a:r>
              <a:rPr lang="en-GB" sz="2000" b="1" dirty="0" err="1">
                <a:latin typeface="Ubuntu" panose="020B0504030602030204" pitchFamily="34" charset="0"/>
              </a:rPr>
              <a:t>medidas</a:t>
            </a:r>
            <a:r>
              <a:rPr lang="en-GB" sz="2000" b="1" dirty="0">
                <a:latin typeface="Ubuntu" panose="020B0504030602030204" pitchFamily="34" charset="0"/>
              </a:rPr>
              <a:t> de </a:t>
            </a:r>
            <a:r>
              <a:rPr lang="en-GB" sz="2000" b="1" dirty="0" err="1">
                <a:latin typeface="Ubuntu" panose="020B0504030602030204" pitchFamily="34" charset="0"/>
              </a:rPr>
              <a:t>valor</a:t>
            </a:r>
            <a:r>
              <a:rPr lang="en-GB" sz="2000" b="1" dirty="0">
                <a:latin typeface="Ubuntu" panose="020B0504030602030204" pitchFamily="34" charset="0"/>
              </a:rPr>
              <a:t> clave (Key Value Measures)</a:t>
            </a:r>
            <a:endParaRPr lang="en-NL" sz="2000" dirty="0">
              <a:latin typeface="Ubuntu" panose="020B0504030602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B6441C-A641-EE43-B9CA-553BCAFDDCAF}"/>
              </a:ext>
            </a:extLst>
          </p:cNvPr>
          <p:cNvSpPr txBox="1"/>
          <p:nvPr/>
        </p:nvSpPr>
        <p:spPr>
          <a:xfrm>
            <a:off x="3501215" y="4821023"/>
            <a:ext cx="381007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L" sz="700" dirty="0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Origen: </a:t>
            </a:r>
            <a:r>
              <a:rPr lang="en-GB" sz="700" dirty="0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La </a:t>
            </a:r>
            <a:r>
              <a:rPr lang="en-GB" sz="700" dirty="0" err="1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guía</a:t>
            </a:r>
            <a:r>
              <a:rPr lang="en-GB" sz="700" dirty="0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 de </a:t>
            </a:r>
            <a:r>
              <a:rPr lang="en-NL" sz="700" dirty="0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EBM, http://scrum.org/EBM</a:t>
            </a:r>
          </a:p>
        </p:txBody>
      </p:sp>
      <p:pic>
        <p:nvPicPr>
          <p:cNvPr id="3" name="Picture 2" descr="Table&#10;&#10;Description automatically generated">
            <a:extLst>
              <a:ext uri="{FF2B5EF4-FFF2-40B4-BE49-F238E27FC236}">
                <a16:creationId xmlns:a16="http://schemas.microsoft.com/office/drawing/2014/main" id="{E974ADD7-1D36-AD46-B924-098FA6507E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557" y="525954"/>
            <a:ext cx="2345807" cy="1790916"/>
          </a:xfrm>
          <a:prstGeom prst="rect">
            <a:avLst/>
          </a:prstGeom>
        </p:spPr>
      </p:pic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ABD4E519-BF95-5441-8BA9-5942D2236B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0558" y="2453006"/>
            <a:ext cx="2345809" cy="1340461"/>
          </a:xfrm>
          <a:prstGeom prst="rect">
            <a:avLst/>
          </a:prstGeom>
        </p:spPr>
      </p:pic>
      <p:pic>
        <p:nvPicPr>
          <p:cNvPr id="10" name="Picture 9" descr="Table&#10;&#10;Description automatically generated">
            <a:extLst>
              <a:ext uri="{FF2B5EF4-FFF2-40B4-BE49-F238E27FC236}">
                <a16:creationId xmlns:a16="http://schemas.microsoft.com/office/drawing/2014/main" id="{C43FCC20-2786-E94F-B564-CF583E0BB7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43133" y="535286"/>
            <a:ext cx="2303984" cy="1688814"/>
          </a:xfrm>
          <a:prstGeom prst="rect">
            <a:avLst/>
          </a:prstGeom>
        </p:spPr>
      </p:pic>
      <p:pic>
        <p:nvPicPr>
          <p:cNvPr id="14" name="Picture 1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CA4B5E53-78F2-D94E-B7EC-6D0E4B8216A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43133" y="2193311"/>
            <a:ext cx="2303984" cy="2844948"/>
          </a:xfrm>
          <a:prstGeom prst="rect">
            <a:avLst/>
          </a:prstGeom>
        </p:spPr>
      </p:pic>
      <p:pic>
        <p:nvPicPr>
          <p:cNvPr id="17" name="Picture 16" descr="Text, table&#10;&#10;Description automatically generated">
            <a:extLst>
              <a:ext uri="{FF2B5EF4-FFF2-40B4-BE49-F238E27FC236}">
                <a16:creationId xmlns:a16="http://schemas.microsoft.com/office/drawing/2014/main" id="{A74C21E0-A0DC-0641-AD2E-2C95D40180C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09017" y="536736"/>
            <a:ext cx="2303984" cy="3256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552780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9372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8941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D58124E1-646A-9D46-81BB-5DACA7B70E9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DE8445"/>
          </a:solidFill>
          <a:ln>
            <a:solidFill>
              <a:srgbClr val="DE84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054C59E-773E-0543-8F8A-6757A8E8C125}"/>
              </a:ext>
            </a:extLst>
          </p:cNvPr>
          <p:cNvSpPr/>
          <p:nvPr/>
        </p:nvSpPr>
        <p:spPr>
          <a:xfrm>
            <a:off x="654576" y="629685"/>
            <a:ext cx="6326488" cy="3992292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NL" sz="8000">
              <a:solidFill>
                <a:schemeClr val="tx1"/>
              </a:solidFill>
              <a:latin typeface="Marvel" pitchFamily="2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4B1E5EE-4214-2641-9792-B49918F1B822}"/>
              </a:ext>
            </a:extLst>
          </p:cNvPr>
          <p:cNvGrpSpPr/>
          <p:nvPr/>
        </p:nvGrpSpPr>
        <p:grpSpPr>
          <a:xfrm>
            <a:off x="394567" y="1487920"/>
            <a:ext cx="8604506" cy="2189695"/>
            <a:chOff x="394567" y="1604155"/>
            <a:chExt cx="8604506" cy="2189695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9D91C47-04B8-0743-AE33-CB32FB353B50}"/>
                </a:ext>
              </a:extLst>
            </p:cNvPr>
            <p:cNvSpPr txBox="1"/>
            <p:nvPr/>
          </p:nvSpPr>
          <p:spPr>
            <a:xfrm>
              <a:off x="394567" y="1604155"/>
              <a:ext cx="6770540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8000" dirty="0">
                  <a:latin typeface="Marvel" pitchFamily="2" charset="0"/>
                </a:rPr>
                <a:t>ABILITY TO 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5BBDDCE-EBBD-D74C-937F-BA4A04557A38}"/>
                </a:ext>
              </a:extLst>
            </p:cNvPr>
            <p:cNvSpPr txBox="1"/>
            <p:nvPr/>
          </p:nvSpPr>
          <p:spPr>
            <a:xfrm>
              <a:off x="2228533" y="2396953"/>
              <a:ext cx="6770540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sz="8000" dirty="0">
                  <a:latin typeface="Marvel" pitchFamily="2" charset="0"/>
                </a:rPr>
                <a:t>INNOVATE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31B753E-9424-544C-9E20-8CA17090EE73}"/>
                </a:ext>
              </a:extLst>
            </p:cNvPr>
            <p:cNvSpPr txBox="1"/>
            <p:nvPr/>
          </p:nvSpPr>
          <p:spPr>
            <a:xfrm>
              <a:off x="1331891" y="3393740"/>
              <a:ext cx="489589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1000" dirty="0" err="1">
                  <a:solidFill>
                    <a:schemeClr val="bg1">
                      <a:lumMod val="50000"/>
                    </a:schemeClr>
                  </a:solidFill>
                  <a:latin typeface="Ubuntu" panose="020B0504030602030204" pitchFamily="34" charset="0"/>
                </a:rPr>
                <a:t>Capacidad</a:t>
              </a:r>
              <a:r>
                <a:rPr lang="en-GB" sz="1000" dirty="0">
                  <a:solidFill>
                    <a:schemeClr val="bg1">
                      <a:lumMod val="50000"/>
                    </a:schemeClr>
                  </a:solidFill>
                  <a:latin typeface="Ubuntu" panose="020B0504030602030204" pitchFamily="34" charset="0"/>
                </a:rPr>
                <a:t> de </a:t>
              </a:r>
              <a:r>
                <a:rPr lang="en-GB" sz="1000" dirty="0" err="1">
                  <a:solidFill>
                    <a:schemeClr val="bg1">
                      <a:lumMod val="50000"/>
                    </a:schemeClr>
                  </a:solidFill>
                  <a:latin typeface="Ubuntu" panose="020B0504030602030204" pitchFamily="34" charset="0"/>
                </a:rPr>
                <a:t>Innovación</a:t>
              </a:r>
              <a:r>
                <a:rPr lang="en-GB" sz="1000" dirty="0">
                  <a:solidFill>
                    <a:schemeClr val="bg1">
                      <a:lumMod val="50000"/>
                    </a:schemeClr>
                  </a:solidFill>
                  <a:latin typeface="Ubuntu" panose="020B0504030602030204" pitchFamily="34" charset="0"/>
                </a:rPr>
                <a:t>: La </a:t>
              </a:r>
              <a:r>
                <a:rPr lang="en-GB" sz="1000" dirty="0" err="1">
                  <a:solidFill>
                    <a:schemeClr val="bg1">
                      <a:lumMod val="50000"/>
                    </a:schemeClr>
                  </a:solidFill>
                  <a:latin typeface="Ubuntu" panose="020B0504030602030204" pitchFamily="34" charset="0"/>
                </a:rPr>
                <a:t>efectividad</a:t>
              </a:r>
              <a:r>
                <a:rPr lang="en-GB" sz="1000" dirty="0">
                  <a:solidFill>
                    <a:schemeClr val="bg1">
                      <a:lumMod val="50000"/>
                    </a:schemeClr>
                  </a:solidFill>
                  <a:latin typeface="Ubuntu" panose="020B0504030602030204" pitchFamily="34" charset="0"/>
                </a:rPr>
                <a:t> de una </a:t>
              </a:r>
              <a:r>
                <a:rPr lang="en-GB" sz="1000" dirty="0" err="1">
                  <a:solidFill>
                    <a:schemeClr val="bg1">
                      <a:lumMod val="50000"/>
                    </a:schemeClr>
                  </a:solidFill>
                  <a:latin typeface="Ubuntu" panose="020B0504030602030204" pitchFamily="34" charset="0"/>
                </a:rPr>
                <a:t>organización</a:t>
              </a:r>
              <a:r>
                <a:rPr lang="en-GB" sz="1000" dirty="0">
                  <a:solidFill>
                    <a:schemeClr val="bg1">
                      <a:lumMod val="50000"/>
                    </a:schemeClr>
                  </a:solidFill>
                  <a:latin typeface="Ubuntu" panose="020B0504030602030204" pitchFamily="34" charset="0"/>
                </a:rPr>
                <a:t> para </a:t>
              </a:r>
              <a:r>
                <a:rPr lang="en-GB" sz="1000" dirty="0" err="1">
                  <a:solidFill>
                    <a:schemeClr val="bg1">
                      <a:lumMod val="50000"/>
                    </a:schemeClr>
                  </a:solidFill>
                  <a:latin typeface="Ubuntu" panose="020B0504030602030204" pitchFamily="34" charset="0"/>
                </a:rPr>
                <a:t>ofrecer</a:t>
              </a:r>
              <a:r>
                <a:rPr lang="en-GB" sz="1000" dirty="0">
                  <a:solidFill>
                    <a:schemeClr val="bg1">
                      <a:lumMod val="50000"/>
                    </a:schemeClr>
                  </a:solidFill>
                  <a:latin typeface="Ubuntu" panose="020B0504030602030204" pitchFamily="34" charset="0"/>
                </a:rPr>
                <a:t> </a:t>
              </a:r>
              <a:r>
                <a:rPr lang="en-GB" sz="1000" dirty="0" err="1">
                  <a:solidFill>
                    <a:schemeClr val="bg1">
                      <a:lumMod val="50000"/>
                    </a:schemeClr>
                  </a:solidFill>
                  <a:latin typeface="Ubuntu" panose="020B0504030602030204" pitchFamily="34" charset="0"/>
                </a:rPr>
                <a:t>nuevas</a:t>
              </a:r>
              <a:r>
                <a:rPr lang="en-GB" sz="1000" dirty="0">
                  <a:solidFill>
                    <a:schemeClr val="bg1">
                      <a:lumMod val="50000"/>
                    </a:schemeClr>
                  </a:solidFill>
                  <a:latin typeface="Ubuntu" panose="020B0504030602030204" pitchFamily="34" charset="0"/>
                </a:rPr>
                <a:t> </a:t>
              </a:r>
            </a:p>
            <a:p>
              <a:pPr algn="ctr"/>
              <a:r>
                <a:rPr lang="en-GB" sz="1000" dirty="0" err="1">
                  <a:solidFill>
                    <a:schemeClr val="bg1">
                      <a:lumMod val="50000"/>
                    </a:schemeClr>
                  </a:solidFill>
                  <a:latin typeface="Ubuntu" panose="020B0504030602030204" pitchFamily="34" charset="0"/>
                </a:rPr>
                <a:t>capacidades</a:t>
              </a:r>
              <a:r>
                <a:rPr lang="en-GB" sz="1000" dirty="0">
                  <a:solidFill>
                    <a:schemeClr val="bg1">
                      <a:lumMod val="50000"/>
                    </a:schemeClr>
                  </a:solidFill>
                  <a:latin typeface="Ubuntu" panose="020B0504030602030204" pitchFamily="34" charset="0"/>
                </a:rPr>
                <a:t> que </a:t>
              </a:r>
              <a:r>
                <a:rPr lang="en-GB" sz="1000" dirty="0" err="1">
                  <a:solidFill>
                    <a:schemeClr val="bg1">
                      <a:lumMod val="50000"/>
                    </a:schemeClr>
                  </a:solidFill>
                  <a:latin typeface="Ubuntu" panose="020B0504030602030204" pitchFamily="34" charset="0"/>
                </a:rPr>
                <a:t>podrían</a:t>
              </a:r>
              <a:r>
                <a:rPr lang="en-GB" sz="1000" dirty="0">
                  <a:solidFill>
                    <a:schemeClr val="bg1">
                      <a:lumMod val="50000"/>
                    </a:schemeClr>
                  </a:solidFill>
                  <a:latin typeface="Ubuntu" panose="020B0504030602030204" pitchFamily="34" charset="0"/>
                </a:rPr>
                <a:t> </a:t>
              </a:r>
              <a:r>
                <a:rPr lang="en-GB" sz="1000" dirty="0" err="1">
                  <a:solidFill>
                    <a:schemeClr val="bg1">
                      <a:lumMod val="50000"/>
                    </a:schemeClr>
                  </a:solidFill>
                  <a:latin typeface="Ubuntu" panose="020B0504030602030204" pitchFamily="34" charset="0"/>
                </a:rPr>
                <a:t>satisfacer</a:t>
              </a:r>
              <a:r>
                <a:rPr lang="en-GB" sz="1000" dirty="0">
                  <a:solidFill>
                    <a:schemeClr val="bg1">
                      <a:lumMod val="50000"/>
                    </a:schemeClr>
                  </a:solidFill>
                  <a:latin typeface="Ubuntu" panose="020B0504030602030204" pitchFamily="34" charset="0"/>
                </a:rPr>
                <a:t> </a:t>
              </a:r>
              <a:r>
                <a:rPr lang="en-GB" sz="1000" dirty="0" err="1">
                  <a:solidFill>
                    <a:schemeClr val="bg1">
                      <a:lumMod val="50000"/>
                    </a:schemeClr>
                  </a:solidFill>
                  <a:latin typeface="Ubuntu" panose="020B0504030602030204" pitchFamily="34" charset="0"/>
                </a:rPr>
                <a:t>mejor</a:t>
              </a:r>
              <a:r>
                <a:rPr lang="en-GB" sz="1000" dirty="0">
                  <a:solidFill>
                    <a:schemeClr val="bg1">
                      <a:lumMod val="50000"/>
                    </a:schemeClr>
                  </a:solidFill>
                  <a:latin typeface="Ubuntu" panose="020B0504030602030204" pitchFamily="34" charset="0"/>
                </a:rPr>
                <a:t> las </a:t>
              </a:r>
              <a:r>
                <a:rPr lang="en-GB" sz="1000" dirty="0" err="1">
                  <a:solidFill>
                    <a:schemeClr val="bg1">
                      <a:lumMod val="50000"/>
                    </a:schemeClr>
                  </a:solidFill>
                  <a:latin typeface="Ubuntu" panose="020B0504030602030204" pitchFamily="34" charset="0"/>
                </a:rPr>
                <a:t>necesidades</a:t>
              </a:r>
              <a:r>
                <a:rPr lang="en-GB" sz="1000" dirty="0">
                  <a:solidFill>
                    <a:schemeClr val="bg1">
                      <a:lumMod val="50000"/>
                    </a:schemeClr>
                  </a:solidFill>
                  <a:latin typeface="Ubuntu" panose="020B0504030602030204" pitchFamily="34" charset="0"/>
                </a:rPr>
                <a:t> del </a:t>
              </a:r>
              <a:r>
                <a:rPr lang="en-GB" sz="1000" dirty="0" err="1">
                  <a:solidFill>
                    <a:schemeClr val="bg1">
                      <a:lumMod val="50000"/>
                    </a:schemeClr>
                  </a:solidFill>
                  <a:latin typeface="Ubuntu" panose="020B0504030602030204" pitchFamily="34" charset="0"/>
                </a:rPr>
                <a:t>cliente</a:t>
              </a:r>
              <a:endParaRPr lang="en-NL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endParaRPr>
            </a:p>
          </p:txBody>
        </p:sp>
      </p:grpSp>
      <p:sp>
        <p:nvSpPr>
          <p:cNvPr id="4" name="Triangle 3">
            <a:extLst>
              <a:ext uri="{FF2B5EF4-FFF2-40B4-BE49-F238E27FC236}">
                <a16:creationId xmlns:a16="http://schemas.microsoft.com/office/drawing/2014/main" id="{31391397-9583-1649-93D1-2E183E99AFBD}"/>
              </a:ext>
            </a:extLst>
          </p:cNvPr>
          <p:cNvSpPr/>
          <p:nvPr/>
        </p:nvSpPr>
        <p:spPr>
          <a:xfrm>
            <a:off x="-310936" y="856291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6" name="Triangle 25">
            <a:extLst>
              <a:ext uri="{FF2B5EF4-FFF2-40B4-BE49-F238E27FC236}">
                <a16:creationId xmlns:a16="http://schemas.microsoft.com/office/drawing/2014/main" id="{54F6DD97-0D41-C643-8E3E-5ADC3418B8E1}"/>
              </a:ext>
            </a:extLst>
          </p:cNvPr>
          <p:cNvSpPr/>
          <p:nvPr/>
        </p:nvSpPr>
        <p:spPr>
          <a:xfrm>
            <a:off x="-310936" y="1481389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7" name="Triangle 26">
            <a:extLst>
              <a:ext uri="{FF2B5EF4-FFF2-40B4-BE49-F238E27FC236}">
                <a16:creationId xmlns:a16="http://schemas.microsoft.com/office/drawing/2014/main" id="{AF6C5CDF-4B04-AC44-AA28-D34CE05B0F44}"/>
              </a:ext>
            </a:extLst>
          </p:cNvPr>
          <p:cNvSpPr/>
          <p:nvPr/>
        </p:nvSpPr>
        <p:spPr>
          <a:xfrm>
            <a:off x="-325465" y="2106487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8" name="Triangle 27">
            <a:extLst>
              <a:ext uri="{FF2B5EF4-FFF2-40B4-BE49-F238E27FC236}">
                <a16:creationId xmlns:a16="http://schemas.microsoft.com/office/drawing/2014/main" id="{6BAB6629-BEA3-0F45-A825-3A147A0E6C5E}"/>
              </a:ext>
            </a:extLst>
          </p:cNvPr>
          <p:cNvSpPr/>
          <p:nvPr/>
        </p:nvSpPr>
        <p:spPr>
          <a:xfrm>
            <a:off x="-325465" y="2731585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9" name="Triangle 28">
            <a:extLst>
              <a:ext uri="{FF2B5EF4-FFF2-40B4-BE49-F238E27FC236}">
                <a16:creationId xmlns:a16="http://schemas.microsoft.com/office/drawing/2014/main" id="{C4817735-F14F-244E-AC4E-3B263439659D}"/>
              </a:ext>
            </a:extLst>
          </p:cNvPr>
          <p:cNvSpPr/>
          <p:nvPr/>
        </p:nvSpPr>
        <p:spPr>
          <a:xfrm>
            <a:off x="-310936" y="3355363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0" name="Triangle 29">
            <a:extLst>
              <a:ext uri="{FF2B5EF4-FFF2-40B4-BE49-F238E27FC236}">
                <a16:creationId xmlns:a16="http://schemas.microsoft.com/office/drawing/2014/main" id="{FE89E9E4-E8C3-984B-B1A5-338667B6F5B8}"/>
              </a:ext>
            </a:extLst>
          </p:cNvPr>
          <p:cNvSpPr/>
          <p:nvPr/>
        </p:nvSpPr>
        <p:spPr>
          <a:xfrm>
            <a:off x="-310936" y="3980461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1" name="Triangle 30">
            <a:extLst>
              <a:ext uri="{FF2B5EF4-FFF2-40B4-BE49-F238E27FC236}">
                <a16:creationId xmlns:a16="http://schemas.microsoft.com/office/drawing/2014/main" id="{248D87B3-342C-444A-BD91-1636DD89D64F}"/>
              </a:ext>
            </a:extLst>
          </p:cNvPr>
          <p:cNvSpPr/>
          <p:nvPr/>
        </p:nvSpPr>
        <p:spPr>
          <a:xfrm>
            <a:off x="7248741" y="856291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2" name="Triangle 31">
            <a:extLst>
              <a:ext uri="{FF2B5EF4-FFF2-40B4-BE49-F238E27FC236}">
                <a16:creationId xmlns:a16="http://schemas.microsoft.com/office/drawing/2014/main" id="{E0F639FA-3E36-204F-A19D-618D4A34F9D9}"/>
              </a:ext>
            </a:extLst>
          </p:cNvPr>
          <p:cNvSpPr/>
          <p:nvPr/>
        </p:nvSpPr>
        <p:spPr>
          <a:xfrm>
            <a:off x="7248741" y="1481389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3" name="Triangle 32">
            <a:extLst>
              <a:ext uri="{FF2B5EF4-FFF2-40B4-BE49-F238E27FC236}">
                <a16:creationId xmlns:a16="http://schemas.microsoft.com/office/drawing/2014/main" id="{F1600DEA-971A-F144-A1D0-6A879217A7C9}"/>
              </a:ext>
            </a:extLst>
          </p:cNvPr>
          <p:cNvSpPr/>
          <p:nvPr/>
        </p:nvSpPr>
        <p:spPr>
          <a:xfrm>
            <a:off x="7234212" y="2106487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4" name="Triangle 33">
            <a:extLst>
              <a:ext uri="{FF2B5EF4-FFF2-40B4-BE49-F238E27FC236}">
                <a16:creationId xmlns:a16="http://schemas.microsoft.com/office/drawing/2014/main" id="{0DCBD7D8-0ADD-5542-9CE4-CD377AAB9C5B}"/>
              </a:ext>
            </a:extLst>
          </p:cNvPr>
          <p:cNvSpPr/>
          <p:nvPr/>
        </p:nvSpPr>
        <p:spPr>
          <a:xfrm>
            <a:off x="7234212" y="2731585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5" name="Triangle 34">
            <a:extLst>
              <a:ext uri="{FF2B5EF4-FFF2-40B4-BE49-F238E27FC236}">
                <a16:creationId xmlns:a16="http://schemas.microsoft.com/office/drawing/2014/main" id="{99A096DC-C570-1844-8D1C-ADD73B48A244}"/>
              </a:ext>
            </a:extLst>
          </p:cNvPr>
          <p:cNvSpPr/>
          <p:nvPr/>
        </p:nvSpPr>
        <p:spPr>
          <a:xfrm>
            <a:off x="7248741" y="3355363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6" name="Triangle 35">
            <a:extLst>
              <a:ext uri="{FF2B5EF4-FFF2-40B4-BE49-F238E27FC236}">
                <a16:creationId xmlns:a16="http://schemas.microsoft.com/office/drawing/2014/main" id="{FB33549E-9D5A-D34D-B74D-5EB0E0016B2C}"/>
              </a:ext>
            </a:extLst>
          </p:cNvPr>
          <p:cNvSpPr/>
          <p:nvPr/>
        </p:nvSpPr>
        <p:spPr>
          <a:xfrm>
            <a:off x="7248741" y="3980461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88047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438</TotalTime>
  <Words>865</Words>
  <Application>Microsoft Macintosh PowerPoint</Application>
  <PresentationFormat>Custom</PresentationFormat>
  <Paragraphs>100</Paragraphs>
  <Slides>78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78</vt:i4>
      </vt:variant>
    </vt:vector>
  </HeadingPairs>
  <TitlesOfParts>
    <vt:vector size="85" baseType="lpstr">
      <vt:lpstr>Marvel</vt:lpstr>
      <vt:lpstr>Calibri Light</vt:lpstr>
      <vt:lpstr>Ubuntu</vt:lpstr>
      <vt:lpstr>Calibri</vt:lpstr>
      <vt:lpstr>Ubuntu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Chee-Hong Hsia</dc:creator>
  <cp:lastModifiedBy>Sjoerd Kranendonk</cp:lastModifiedBy>
  <cp:revision>262</cp:revision>
  <dcterms:created xsi:type="dcterms:W3CDTF">2020-03-02T18:23:14Z</dcterms:created>
  <dcterms:modified xsi:type="dcterms:W3CDTF">2021-01-05T20:53:00Z</dcterms:modified>
</cp:coreProperties>
</file>

<file path=docProps/thumbnail.jpeg>
</file>